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embeddedFontLst>
    <p:embeddedFont>
      <p:font typeface="MiSans" charset="-122" pitchFamily="34"/>
      <p:regular r:id="rId22"/>
    </p:embeddedFont>
    <p:embeddedFont>
      <p:font typeface="Oranienbaum" charset="-122" pitchFamily="34"/>
      <p:regular r:id="rId23"/>
    </p:embeddedFont>
    <p:embeddedFont>
      <p:font typeface="Noto Sans SC" charset="-122" pitchFamily="34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22" Type="http://schemas.openxmlformats.org/officeDocument/2006/relationships/font" Target="fonts/font1.fntdata"/><Relationship Id="rId23" Type="http://schemas.openxmlformats.org/officeDocument/2006/relationships/font" Target="fonts/font2.fntdata"/><Relationship Id="rId2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ages.stockcake.com/683ec98abd901528cb8330afd98efa0e4b761505.jpg">    </p:cNvPr>
          <p:cNvPicPr>
            <a:picLocks noChangeAspect="1"/>
          </p:cNvPicPr>
          <p:nvPr/>
        </p:nvPicPr>
        <p:blipFill>
          <a:blip r:embed="rId1">
            <a:alphaModFix amt="40000"/>
          </a:blip>
          <a:srcRect l="0" r="0" t="21875" b="21875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4F46E5">
                  <a:alpha val="10000"/>
                </a:srgbClr>
              </a:gs>
              <a:gs pos="50000">
                <a:srgbClr val="000000">
                  <a:alpha val="0"/>
                </a:srgbClr>
              </a:gs>
              <a:gs pos="100000">
                <a:srgbClr val="10B981">
                  <a:alpha val="5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235922" y="1857375"/>
            <a:ext cx="1724025" cy="381000"/>
          </a:xfrm>
          <a:custGeom>
            <a:avLst/>
            <a:gdLst/>
            <a:ahLst/>
            <a:cxnLst/>
            <a:rect l="l" t="t" r="r" b="b"/>
            <a:pathLst>
              <a:path w="1724025" h="381000">
                <a:moveTo>
                  <a:pt x="190500" y="0"/>
                </a:moveTo>
                <a:lnTo>
                  <a:pt x="1533525" y="0"/>
                </a:lnTo>
                <a:cubicBezTo>
                  <a:pt x="1638665" y="0"/>
                  <a:pt x="1724025" y="85360"/>
                  <a:pt x="1724025" y="190500"/>
                </a:cubicBezTo>
                <a:lnTo>
                  <a:pt x="1724025" y="190500"/>
                </a:lnTo>
                <a:cubicBezTo>
                  <a:pt x="1724025" y="295640"/>
                  <a:pt x="1638665" y="381000"/>
                  <a:pt x="1533525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4F46E5">
              <a:alpha val="10196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431185" y="1971675"/>
            <a:ext cx="1329630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spc="105" kern="0" dirty="0">
                <a:solidFill>
                  <a:srgbClr val="4F46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Design System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667000" y="2771775"/>
            <a:ext cx="68580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7200" b="1" spc="-180" kern="0" dirty="0">
                <a:solidFill>
                  <a:srgbClr val="0F172A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Brand Guidelines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638800" y="3914775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4F46E5"/>
              </a:gs>
              <a:gs pos="100000">
                <a:srgbClr val="10B981"/>
              </a:gs>
            </a:gsLst>
            <a:lin ang="0" scaled="1"/>
          </a:gradFill>
          <a:ln/>
        </p:spPr>
      </p:sp>
      <p:sp>
        <p:nvSpPr>
          <p:cNvPr id="8" name="Text 5"/>
          <p:cNvSpPr/>
          <p:nvPr/>
        </p:nvSpPr>
        <p:spPr>
          <a:xfrm>
            <a:off x="2838450" y="4257675"/>
            <a:ext cx="65151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800" spc="45" kern="0" dirty="0">
                <a:solidFill>
                  <a:srgbClr val="0F172A">
                    <a:alpha val="7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 comprehensive design system for modern SaaS excellence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cdn.dribbble.com/6b3d5dd77daec20a3cb51ac7b8ec7de0f89003a9.png">    </p:cNvPr>
          <p:cNvPicPr>
            <a:picLocks noChangeAspect="1"/>
          </p:cNvPicPr>
          <p:nvPr/>
        </p:nvPicPr>
        <p:blipFill>
          <a:blip r:embed="rId1">
            <a:alphaModFix amt="25000"/>
          </a:blip>
          <a:srcRect l="0" r="0" t="12500" b="1250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4F46E5">
                  <a:alpha val="25000"/>
                </a:srgbClr>
              </a:gs>
              <a:gs pos="50000">
                <a:srgbClr val="000000">
                  <a:alpha val="0"/>
                </a:srgbClr>
              </a:gs>
              <a:gs pos="100000">
                <a:srgbClr val="10B981">
                  <a:alpha val="15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1000" y="2243138"/>
            <a:ext cx="1314450" cy="342900"/>
          </a:xfrm>
          <a:custGeom>
            <a:avLst/>
            <a:gdLst/>
            <a:ahLst/>
            <a:cxnLst/>
            <a:rect l="l" t="t" r="r" b="b"/>
            <a:pathLst>
              <a:path w="1314450" h="342900">
                <a:moveTo>
                  <a:pt x="171450" y="0"/>
                </a:moveTo>
                <a:lnTo>
                  <a:pt x="1143000" y="0"/>
                </a:lnTo>
                <a:cubicBezTo>
                  <a:pt x="1237626" y="0"/>
                  <a:pt x="1314450" y="76824"/>
                  <a:pt x="1314450" y="171450"/>
                </a:cubicBezTo>
                <a:lnTo>
                  <a:pt x="1314450" y="171450"/>
                </a:lnTo>
                <a:cubicBezTo>
                  <a:pt x="1314450" y="266076"/>
                  <a:pt x="1237626" y="342900"/>
                  <a:pt x="1143000" y="342900"/>
                </a:cubicBezTo>
                <a:lnTo>
                  <a:pt x="171450" y="342900"/>
                </a:lnTo>
                <a:cubicBezTo>
                  <a:pt x="76824" y="342900"/>
                  <a:pt x="0" y="266076"/>
                  <a:pt x="0" y="171450"/>
                </a:cubicBezTo>
                <a:lnTo>
                  <a:pt x="0" y="171450"/>
                </a:lnTo>
                <a:cubicBezTo>
                  <a:pt x="0" y="76824"/>
                  <a:pt x="76824" y="0"/>
                  <a:pt x="171450" y="0"/>
                </a:cubicBezTo>
                <a:close/>
              </a:path>
            </a:pathLst>
          </a:custGeom>
          <a:solidFill>
            <a:srgbClr val="4F46E5">
              <a:alpha val="2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381000" y="2243138"/>
            <a:ext cx="1381125" cy="342900"/>
          </a:xfrm>
          <a:prstGeom prst="rect">
            <a:avLst/>
          </a:prstGeom>
          <a:noFill/>
          <a:ln/>
        </p:spPr>
        <p:txBody>
          <a:bodyPr wrap="square" lIns="190500" tIns="76200" rIns="190500" bIns="76200" rtlCol="0" anchor="ctr"/>
          <a:lstStyle/>
          <a:p>
            <a:pPr>
              <a:lnSpc>
                <a:spcPct val="120000"/>
              </a:lnSpc>
            </a:pPr>
            <a:r>
              <a:rPr lang="en-US" sz="1050" b="1" spc="105" kern="0" dirty="0">
                <a:solidFill>
                  <a:srgbClr val="F8FAFC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Section 04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814638"/>
            <a:ext cx="1177290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8FAFC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Components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81000" y="3900488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4F46E5"/>
              </a:gs>
              <a:gs pos="100000">
                <a:srgbClr val="10B981"/>
              </a:gs>
            </a:gsLst>
            <a:lin ang="0" scaled="1"/>
          </a:gradFill>
          <a:ln/>
        </p:spPr>
      </p:sp>
      <p:sp>
        <p:nvSpPr>
          <p:cNvPr id="8" name="Text 5"/>
          <p:cNvSpPr/>
          <p:nvPr/>
        </p:nvSpPr>
        <p:spPr>
          <a:xfrm>
            <a:off x="381000" y="4243388"/>
            <a:ext cx="65151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8FAFC">
                    <a:alpha val="8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Reusable UI elements with consistent behavior and styling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105" kern="0" dirty="0">
                <a:solidFill>
                  <a:srgbClr val="4F46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Components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0F172A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Buttons, Forms &amp; Cards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1049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Core interactive elements with comprehensive state management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5763" y="1604963"/>
            <a:ext cx="3676650" cy="5229225"/>
          </a:xfrm>
          <a:custGeom>
            <a:avLst/>
            <a:gdLst/>
            <a:ahLst/>
            <a:cxnLst/>
            <a:rect l="l" t="t" r="r" b="b"/>
            <a:pathLst>
              <a:path w="3676650" h="5229225">
                <a:moveTo>
                  <a:pt x="152397" y="0"/>
                </a:moveTo>
                <a:lnTo>
                  <a:pt x="3524253" y="0"/>
                </a:lnTo>
                <a:cubicBezTo>
                  <a:pt x="3608363" y="0"/>
                  <a:pt x="3676650" y="68287"/>
                  <a:pt x="3676650" y="152397"/>
                </a:cubicBezTo>
                <a:lnTo>
                  <a:pt x="3676650" y="5076828"/>
                </a:lnTo>
                <a:cubicBezTo>
                  <a:pt x="3676650" y="5160938"/>
                  <a:pt x="3608363" y="5229225"/>
                  <a:pt x="3524253" y="5229225"/>
                </a:cubicBezTo>
                <a:lnTo>
                  <a:pt x="152397" y="5229225"/>
                </a:lnTo>
                <a:cubicBezTo>
                  <a:pt x="68287" y="5229225"/>
                  <a:pt x="0" y="5160938"/>
                  <a:pt x="0" y="5076828"/>
                </a:cubicBezTo>
                <a:lnTo>
                  <a:pt x="0" y="152397"/>
                </a:lnTo>
                <a:cubicBezTo>
                  <a:pt x="0" y="68287"/>
                  <a:pt x="68287" y="0"/>
                  <a:pt x="152397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28575" dist="9525" dir="540000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654844" y="1876425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28761" y="930"/>
                </a:moveTo>
                <a:cubicBezTo>
                  <a:pt x="31775" y="-595"/>
                  <a:pt x="35421" y="-260"/>
                  <a:pt x="38100" y="1786"/>
                </a:cubicBezTo>
                <a:lnTo>
                  <a:pt x="157163" y="91046"/>
                </a:lnTo>
                <a:cubicBezTo>
                  <a:pt x="160251" y="93352"/>
                  <a:pt x="161479" y="97371"/>
                  <a:pt x="160288" y="101017"/>
                </a:cubicBezTo>
                <a:cubicBezTo>
                  <a:pt x="159097" y="104663"/>
                  <a:pt x="155674" y="107119"/>
                  <a:pt x="151805" y="107119"/>
                </a:cubicBezTo>
                <a:lnTo>
                  <a:pt x="95138" y="107119"/>
                </a:lnTo>
                <a:lnTo>
                  <a:pt x="128215" y="173236"/>
                </a:lnTo>
                <a:cubicBezTo>
                  <a:pt x="131155" y="179115"/>
                  <a:pt x="128774" y="186258"/>
                  <a:pt x="122895" y="189198"/>
                </a:cubicBezTo>
                <a:cubicBezTo>
                  <a:pt x="117016" y="192137"/>
                  <a:pt x="109872" y="189756"/>
                  <a:pt x="106933" y="183877"/>
                </a:cubicBezTo>
                <a:lnTo>
                  <a:pt x="73856" y="117760"/>
                </a:lnTo>
                <a:lnTo>
                  <a:pt x="39886" y="163078"/>
                </a:lnTo>
                <a:cubicBezTo>
                  <a:pt x="37579" y="166167"/>
                  <a:pt x="33561" y="167394"/>
                  <a:pt x="29914" y="166204"/>
                </a:cubicBezTo>
                <a:cubicBezTo>
                  <a:pt x="26268" y="165013"/>
                  <a:pt x="23812" y="161590"/>
                  <a:pt x="23812" y="157758"/>
                </a:cubicBezTo>
                <a:lnTo>
                  <a:pt x="23812" y="8930"/>
                </a:lnTo>
                <a:cubicBezTo>
                  <a:pt x="23812" y="5544"/>
                  <a:pt x="25710" y="2456"/>
                  <a:pt x="28761" y="930"/>
                </a:cubicBezTo>
                <a:close/>
              </a:path>
            </a:pathLst>
          </a:custGeom>
          <a:solidFill>
            <a:srgbClr val="4F46E5"/>
          </a:solidFill>
          <a:ln/>
        </p:spPr>
      </p:sp>
      <p:sp>
        <p:nvSpPr>
          <p:cNvPr id="7" name="Text 5"/>
          <p:cNvSpPr/>
          <p:nvPr/>
        </p:nvSpPr>
        <p:spPr>
          <a:xfrm>
            <a:off x="857250" y="1838325"/>
            <a:ext cx="3067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Buttons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19125" y="2257425"/>
            <a:ext cx="3209925" cy="2095500"/>
          </a:xfrm>
          <a:custGeom>
            <a:avLst/>
            <a:gdLst/>
            <a:ahLst/>
            <a:cxnLst/>
            <a:rect l="l" t="t" r="r" b="b"/>
            <a:pathLst>
              <a:path w="3209925" h="2095500">
                <a:moveTo>
                  <a:pt x="114310" y="0"/>
                </a:moveTo>
                <a:lnTo>
                  <a:pt x="3095615" y="0"/>
                </a:lnTo>
                <a:cubicBezTo>
                  <a:pt x="3158747" y="0"/>
                  <a:pt x="3209925" y="51178"/>
                  <a:pt x="3209925" y="114310"/>
                </a:cubicBezTo>
                <a:lnTo>
                  <a:pt x="3209925" y="1981190"/>
                </a:lnTo>
                <a:cubicBezTo>
                  <a:pt x="3209925" y="2044322"/>
                  <a:pt x="3158747" y="2095500"/>
                  <a:pt x="3095615" y="2095500"/>
                </a:cubicBezTo>
                <a:lnTo>
                  <a:pt x="114310" y="2095500"/>
                </a:lnTo>
                <a:cubicBezTo>
                  <a:pt x="51178" y="2095500"/>
                  <a:pt x="0" y="2044322"/>
                  <a:pt x="0" y="1981190"/>
                </a:cubicBezTo>
                <a:lnTo>
                  <a:pt x="0" y="114310"/>
                </a:lnTo>
                <a:cubicBezTo>
                  <a:pt x="0" y="51220"/>
                  <a:pt x="51220" y="0"/>
                  <a:pt x="114310" y="0"/>
                </a:cubicBezTo>
                <a:close/>
              </a:path>
            </a:pathLst>
          </a:custGeom>
          <a:solidFill>
            <a:srgbClr val="F8FAFC"/>
          </a:solidFill>
          <a:ln/>
        </p:spPr>
      </p:sp>
      <p:sp>
        <p:nvSpPr>
          <p:cNvPr id="9" name="Text 7"/>
          <p:cNvSpPr/>
          <p:nvPr/>
        </p:nvSpPr>
        <p:spPr>
          <a:xfrm>
            <a:off x="771525" y="2409825"/>
            <a:ext cx="2971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Primary Button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71525" y="2714625"/>
            <a:ext cx="2905125" cy="419100"/>
          </a:xfrm>
          <a:custGeom>
            <a:avLst/>
            <a:gdLst/>
            <a:ahLst/>
            <a:cxnLst/>
            <a:rect l="l" t="t" r="r" b="b"/>
            <a:pathLst>
              <a:path w="2905125" h="419100">
                <a:moveTo>
                  <a:pt x="76201" y="0"/>
                </a:moveTo>
                <a:lnTo>
                  <a:pt x="2828924" y="0"/>
                </a:lnTo>
                <a:cubicBezTo>
                  <a:pt x="2871009" y="0"/>
                  <a:pt x="2905125" y="34116"/>
                  <a:pt x="2905125" y="76201"/>
                </a:cubicBezTo>
                <a:lnTo>
                  <a:pt x="2905125" y="342899"/>
                </a:lnTo>
                <a:cubicBezTo>
                  <a:pt x="2905125" y="384984"/>
                  <a:pt x="2871009" y="419100"/>
                  <a:pt x="2828924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4F46E5"/>
          </a:solidFill>
          <a:ln/>
          <a:effectLst>
            <a:outerShdw sx="100000" sy="100000" kx="0" ky="0" algn="bl" rotWithShape="0" blurRad="19050" dist="9525" dir="5400000">
              <a:srgbClr val="0f172a">
                <a:alpha val="5098"/>
              </a:srgbClr>
            </a:outerShdw>
          </a:effectLst>
        </p:spPr>
      </p:sp>
      <p:sp>
        <p:nvSpPr>
          <p:cNvPr id="11" name="Text 9"/>
          <p:cNvSpPr/>
          <p:nvPr/>
        </p:nvSpPr>
        <p:spPr>
          <a:xfrm>
            <a:off x="733425" y="2714625"/>
            <a:ext cx="2981325" cy="419100"/>
          </a:xfrm>
          <a:prstGeom prst="rect">
            <a:avLst/>
          </a:prstGeom>
          <a:noFill/>
          <a:ln/>
        </p:spPr>
        <p:txBody>
          <a:bodyPr wrap="square" lIns="190500" tIns="95250" rIns="190500" bIns="9525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Default State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71525" y="3248025"/>
            <a:ext cx="2905125" cy="419100"/>
          </a:xfrm>
          <a:custGeom>
            <a:avLst/>
            <a:gdLst/>
            <a:ahLst/>
            <a:cxnLst/>
            <a:rect l="l" t="t" r="r" b="b"/>
            <a:pathLst>
              <a:path w="2905125" h="419100">
                <a:moveTo>
                  <a:pt x="76201" y="0"/>
                </a:moveTo>
                <a:lnTo>
                  <a:pt x="2828924" y="0"/>
                </a:lnTo>
                <a:cubicBezTo>
                  <a:pt x="2871009" y="0"/>
                  <a:pt x="2905125" y="34116"/>
                  <a:pt x="2905125" y="76201"/>
                </a:cubicBezTo>
                <a:lnTo>
                  <a:pt x="2905125" y="342899"/>
                </a:lnTo>
                <a:cubicBezTo>
                  <a:pt x="2905125" y="384984"/>
                  <a:pt x="2871009" y="419100"/>
                  <a:pt x="2828924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4338CA"/>
          </a:solidFill>
          <a:ln/>
          <a:effectLst>
            <a:outerShdw sx="100000" sy="100000" kx="0" ky="0" algn="bl" rotWithShape="0" blurRad="57150" dist="38100" dir="5400000">
              <a:srgbClr val="0f172a">
                <a:alpha val="10196"/>
              </a:srgbClr>
            </a:outerShdw>
          </a:effectLst>
        </p:spPr>
      </p:sp>
      <p:sp>
        <p:nvSpPr>
          <p:cNvPr id="13" name="Text 11"/>
          <p:cNvSpPr/>
          <p:nvPr/>
        </p:nvSpPr>
        <p:spPr>
          <a:xfrm>
            <a:off x="733425" y="3248025"/>
            <a:ext cx="2981325" cy="419100"/>
          </a:xfrm>
          <a:prstGeom prst="rect">
            <a:avLst/>
          </a:prstGeom>
          <a:noFill/>
          <a:ln/>
        </p:spPr>
        <p:txBody>
          <a:bodyPr wrap="square" lIns="190500" tIns="95250" rIns="190500" bIns="9525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Hover State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71525" y="3781425"/>
            <a:ext cx="2905125" cy="419100"/>
          </a:xfrm>
          <a:custGeom>
            <a:avLst/>
            <a:gdLst/>
            <a:ahLst/>
            <a:cxnLst/>
            <a:rect l="l" t="t" r="r" b="b"/>
            <a:pathLst>
              <a:path w="2905125" h="419100">
                <a:moveTo>
                  <a:pt x="76201" y="0"/>
                </a:moveTo>
                <a:lnTo>
                  <a:pt x="2828924" y="0"/>
                </a:lnTo>
                <a:cubicBezTo>
                  <a:pt x="2871009" y="0"/>
                  <a:pt x="2905125" y="34116"/>
                  <a:pt x="2905125" y="76201"/>
                </a:cubicBezTo>
                <a:lnTo>
                  <a:pt x="2905125" y="342899"/>
                </a:lnTo>
                <a:cubicBezTo>
                  <a:pt x="2905125" y="384984"/>
                  <a:pt x="2871009" y="419100"/>
                  <a:pt x="2828924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4F46E5"/>
          </a:solidFill>
          <a:ln/>
          <a:effectLst>
            <a:outerShdw sx="100000" sy="100000" kx="0" ky="0" algn="bl" rotWithShape="0" blurRad="101600" dist="50800" dir="2700000">
              <a:srgbClr val="ffffff">
                <a:alpha val="75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733425" y="3781425"/>
            <a:ext cx="2981325" cy="419100"/>
          </a:xfrm>
          <a:prstGeom prst="rect">
            <a:avLst/>
          </a:prstGeom>
          <a:noFill/>
          <a:ln/>
        </p:spPr>
        <p:txBody>
          <a:bodyPr wrap="square" lIns="190500" tIns="95250" rIns="190500" bIns="9525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Focus State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19125" y="4467225"/>
            <a:ext cx="3209925" cy="1600200"/>
          </a:xfrm>
          <a:custGeom>
            <a:avLst/>
            <a:gdLst/>
            <a:ahLst/>
            <a:cxnLst/>
            <a:rect l="l" t="t" r="r" b="b"/>
            <a:pathLst>
              <a:path w="3209925" h="1600200">
                <a:moveTo>
                  <a:pt x="114302" y="0"/>
                </a:moveTo>
                <a:lnTo>
                  <a:pt x="3095623" y="0"/>
                </a:lnTo>
                <a:cubicBezTo>
                  <a:pt x="3158708" y="0"/>
                  <a:pt x="3209925" y="51217"/>
                  <a:pt x="3209925" y="114302"/>
                </a:cubicBezTo>
                <a:lnTo>
                  <a:pt x="3209925" y="1485898"/>
                </a:lnTo>
                <a:cubicBezTo>
                  <a:pt x="3209925" y="1548983"/>
                  <a:pt x="3158708" y="1600200"/>
                  <a:pt x="3095623" y="1600200"/>
                </a:cubicBezTo>
                <a:lnTo>
                  <a:pt x="114302" y="1600200"/>
                </a:lnTo>
                <a:cubicBezTo>
                  <a:pt x="51217" y="1600200"/>
                  <a:pt x="0" y="1548983"/>
                  <a:pt x="0" y="14858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F8FAFC"/>
          </a:solidFill>
          <a:ln/>
        </p:spPr>
      </p:sp>
      <p:sp>
        <p:nvSpPr>
          <p:cNvPr id="17" name="Text 15"/>
          <p:cNvSpPr/>
          <p:nvPr/>
        </p:nvSpPr>
        <p:spPr>
          <a:xfrm>
            <a:off x="771525" y="4619625"/>
            <a:ext cx="2971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Specifications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71525" y="4886325"/>
            <a:ext cx="161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B98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933450" y="4886325"/>
            <a:ext cx="1695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F172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Background: #4F46E5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71525" y="5153025"/>
            <a:ext cx="161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B98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933450" y="5153025"/>
            <a:ext cx="1123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F172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Text: #FFFFFF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71525" y="5419725"/>
            <a:ext cx="161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B98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33450" y="5419725"/>
            <a:ext cx="914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F172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Radius: 8px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771525" y="5686425"/>
            <a:ext cx="161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B98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933450" y="5686425"/>
            <a:ext cx="1466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F172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Padding: 10px 18px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4259163" y="1604963"/>
            <a:ext cx="3676650" cy="5229225"/>
          </a:xfrm>
          <a:custGeom>
            <a:avLst/>
            <a:gdLst/>
            <a:ahLst/>
            <a:cxnLst/>
            <a:rect l="l" t="t" r="r" b="b"/>
            <a:pathLst>
              <a:path w="3676650" h="5229225">
                <a:moveTo>
                  <a:pt x="152397" y="0"/>
                </a:moveTo>
                <a:lnTo>
                  <a:pt x="3524253" y="0"/>
                </a:lnTo>
                <a:cubicBezTo>
                  <a:pt x="3608363" y="0"/>
                  <a:pt x="3676650" y="68287"/>
                  <a:pt x="3676650" y="152397"/>
                </a:cubicBezTo>
                <a:lnTo>
                  <a:pt x="3676650" y="5076828"/>
                </a:lnTo>
                <a:cubicBezTo>
                  <a:pt x="3676650" y="5160938"/>
                  <a:pt x="3608363" y="5229225"/>
                  <a:pt x="3524253" y="5229225"/>
                </a:cubicBezTo>
                <a:lnTo>
                  <a:pt x="152397" y="5229225"/>
                </a:lnTo>
                <a:cubicBezTo>
                  <a:pt x="68287" y="5229225"/>
                  <a:pt x="0" y="5160938"/>
                  <a:pt x="0" y="5076828"/>
                </a:cubicBezTo>
                <a:lnTo>
                  <a:pt x="0" y="152397"/>
                </a:lnTo>
                <a:cubicBezTo>
                  <a:pt x="0" y="68287"/>
                  <a:pt x="68287" y="0"/>
                  <a:pt x="152397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28575" dist="9525" dir="5400000">
              <a:srgbClr val="000000">
                <a:alpha val="10196"/>
              </a:srgbClr>
            </a:outerShdw>
          </a:effectLst>
        </p:spPr>
      </p:sp>
      <p:sp>
        <p:nvSpPr>
          <p:cNvPr id="27" name="Shape 25"/>
          <p:cNvSpPr/>
          <p:nvPr/>
        </p:nvSpPr>
        <p:spPr>
          <a:xfrm>
            <a:off x="4504432" y="1876425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23812" y="23812"/>
                </a:moveTo>
                <a:cubicBezTo>
                  <a:pt x="10678" y="23812"/>
                  <a:pt x="0" y="34491"/>
                  <a:pt x="0" y="47625"/>
                </a:cubicBezTo>
                <a:lnTo>
                  <a:pt x="0" y="142875"/>
                </a:lnTo>
                <a:cubicBezTo>
                  <a:pt x="0" y="156009"/>
                  <a:pt x="10678" y="166688"/>
                  <a:pt x="23812" y="166688"/>
                </a:cubicBezTo>
                <a:lnTo>
                  <a:pt x="190500" y="166688"/>
                </a:lnTo>
                <a:cubicBezTo>
                  <a:pt x="203634" y="166688"/>
                  <a:pt x="214313" y="156009"/>
                  <a:pt x="214313" y="142875"/>
                </a:cubicBezTo>
                <a:lnTo>
                  <a:pt x="214313" y="47625"/>
                </a:lnTo>
                <a:cubicBezTo>
                  <a:pt x="214313" y="34491"/>
                  <a:pt x="203634" y="23812"/>
                  <a:pt x="190500" y="23812"/>
                </a:cubicBezTo>
                <a:lnTo>
                  <a:pt x="23812" y="23812"/>
                </a:lnTo>
                <a:close/>
                <a:moveTo>
                  <a:pt x="29766" y="47625"/>
                </a:moveTo>
                <a:lnTo>
                  <a:pt x="41672" y="47625"/>
                </a:lnTo>
                <a:cubicBezTo>
                  <a:pt x="44946" y="47625"/>
                  <a:pt x="47625" y="50304"/>
                  <a:pt x="47625" y="53578"/>
                </a:cubicBezTo>
                <a:lnTo>
                  <a:pt x="47625" y="65484"/>
                </a:lnTo>
                <a:cubicBezTo>
                  <a:pt x="47625" y="68759"/>
                  <a:pt x="44946" y="71438"/>
                  <a:pt x="41672" y="71438"/>
                </a:cubicBezTo>
                <a:lnTo>
                  <a:pt x="29766" y="71438"/>
                </a:lnTo>
                <a:cubicBezTo>
                  <a:pt x="26491" y="71438"/>
                  <a:pt x="23812" y="68759"/>
                  <a:pt x="23812" y="65484"/>
                </a:cubicBezTo>
                <a:lnTo>
                  <a:pt x="23812" y="53578"/>
                </a:lnTo>
                <a:cubicBezTo>
                  <a:pt x="23812" y="50304"/>
                  <a:pt x="26491" y="47625"/>
                  <a:pt x="29766" y="47625"/>
                </a:cubicBezTo>
                <a:close/>
                <a:moveTo>
                  <a:pt x="23812" y="89297"/>
                </a:moveTo>
                <a:cubicBezTo>
                  <a:pt x="23812" y="86023"/>
                  <a:pt x="26491" y="83344"/>
                  <a:pt x="29766" y="83344"/>
                </a:cubicBezTo>
                <a:lnTo>
                  <a:pt x="41672" y="83344"/>
                </a:lnTo>
                <a:cubicBezTo>
                  <a:pt x="44946" y="83344"/>
                  <a:pt x="47625" y="86023"/>
                  <a:pt x="47625" y="89297"/>
                </a:cubicBezTo>
                <a:lnTo>
                  <a:pt x="47625" y="101203"/>
                </a:lnTo>
                <a:cubicBezTo>
                  <a:pt x="47625" y="104477"/>
                  <a:pt x="44946" y="107156"/>
                  <a:pt x="41672" y="107156"/>
                </a:cubicBezTo>
                <a:lnTo>
                  <a:pt x="29766" y="107156"/>
                </a:lnTo>
                <a:cubicBezTo>
                  <a:pt x="26491" y="107156"/>
                  <a:pt x="23812" y="104477"/>
                  <a:pt x="23812" y="101203"/>
                </a:cubicBezTo>
                <a:lnTo>
                  <a:pt x="23812" y="89297"/>
                </a:lnTo>
                <a:close/>
                <a:moveTo>
                  <a:pt x="65484" y="47625"/>
                </a:moveTo>
                <a:lnTo>
                  <a:pt x="77391" y="47625"/>
                </a:lnTo>
                <a:cubicBezTo>
                  <a:pt x="80665" y="47625"/>
                  <a:pt x="83344" y="50304"/>
                  <a:pt x="83344" y="53578"/>
                </a:cubicBezTo>
                <a:lnTo>
                  <a:pt x="83344" y="65484"/>
                </a:lnTo>
                <a:cubicBezTo>
                  <a:pt x="83344" y="68759"/>
                  <a:pt x="80665" y="71438"/>
                  <a:pt x="77391" y="71438"/>
                </a:cubicBezTo>
                <a:lnTo>
                  <a:pt x="65484" y="71438"/>
                </a:lnTo>
                <a:cubicBezTo>
                  <a:pt x="62210" y="71438"/>
                  <a:pt x="59531" y="68759"/>
                  <a:pt x="59531" y="65484"/>
                </a:cubicBezTo>
                <a:lnTo>
                  <a:pt x="59531" y="53578"/>
                </a:lnTo>
                <a:cubicBezTo>
                  <a:pt x="59531" y="50304"/>
                  <a:pt x="62210" y="47625"/>
                  <a:pt x="65484" y="47625"/>
                </a:cubicBezTo>
                <a:close/>
                <a:moveTo>
                  <a:pt x="59531" y="89297"/>
                </a:moveTo>
                <a:cubicBezTo>
                  <a:pt x="59531" y="86023"/>
                  <a:pt x="62210" y="83344"/>
                  <a:pt x="65484" y="83344"/>
                </a:cubicBezTo>
                <a:lnTo>
                  <a:pt x="77391" y="83344"/>
                </a:lnTo>
                <a:cubicBezTo>
                  <a:pt x="80665" y="83344"/>
                  <a:pt x="83344" y="86023"/>
                  <a:pt x="83344" y="89297"/>
                </a:cubicBezTo>
                <a:lnTo>
                  <a:pt x="83344" y="101203"/>
                </a:lnTo>
                <a:cubicBezTo>
                  <a:pt x="83344" y="104477"/>
                  <a:pt x="80665" y="107156"/>
                  <a:pt x="77391" y="107156"/>
                </a:cubicBezTo>
                <a:lnTo>
                  <a:pt x="65484" y="107156"/>
                </a:lnTo>
                <a:cubicBezTo>
                  <a:pt x="62210" y="107156"/>
                  <a:pt x="59531" y="104477"/>
                  <a:pt x="59531" y="101203"/>
                </a:cubicBezTo>
                <a:lnTo>
                  <a:pt x="59531" y="89297"/>
                </a:lnTo>
                <a:close/>
                <a:moveTo>
                  <a:pt x="65484" y="119063"/>
                </a:moveTo>
                <a:lnTo>
                  <a:pt x="148828" y="119063"/>
                </a:lnTo>
                <a:cubicBezTo>
                  <a:pt x="152102" y="119063"/>
                  <a:pt x="154781" y="121741"/>
                  <a:pt x="154781" y="125016"/>
                </a:cubicBezTo>
                <a:lnTo>
                  <a:pt x="154781" y="136922"/>
                </a:lnTo>
                <a:cubicBezTo>
                  <a:pt x="154781" y="140196"/>
                  <a:pt x="152102" y="142875"/>
                  <a:pt x="148828" y="142875"/>
                </a:cubicBezTo>
                <a:lnTo>
                  <a:pt x="65484" y="142875"/>
                </a:lnTo>
                <a:cubicBezTo>
                  <a:pt x="62210" y="142875"/>
                  <a:pt x="59531" y="140196"/>
                  <a:pt x="59531" y="136922"/>
                </a:cubicBezTo>
                <a:lnTo>
                  <a:pt x="59531" y="125016"/>
                </a:lnTo>
                <a:cubicBezTo>
                  <a:pt x="59531" y="121741"/>
                  <a:pt x="62210" y="119063"/>
                  <a:pt x="65484" y="119063"/>
                </a:cubicBezTo>
                <a:close/>
                <a:moveTo>
                  <a:pt x="95250" y="53578"/>
                </a:moveTo>
                <a:cubicBezTo>
                  <a:pt x="95250" y="50304"/>
                  <a:pt x="97929" y="47625"/>
                  <a:pt x="101203" y="47625"/>
                </a:cubicBezTo>
                <a:lnTo>
                  <a:pt x="113109" y="47625"/>
                </a:lnTo>
                <a:cubicBezTo>
                  <a:pt x="116384" y="47625"/>
                  <a:pt x="119063" y="50304"/>
                  <a:pt x="119063" y="53578"/>
                </a:cubicBezTo>
                <a:lnTo>
                  <a:pt x="119063" y="65484"/>
                </a:lnTo>
                <a:cubicBezTo>
                  <a:pt x="119063" y="68759"/>
                  <a:pt x="116384" y="71438"/>
                  <a:pt x="113109" y="71438"/>
                </a:cubicBezTo>
                <a:lnTo>
                  <a:pt x="101203" y="71438"/>
                </a:lnTo>
                <a:cubicBezTo>
                  <a:pt x="97929" y="71438"/>
                  <a:pt x="95250" y="68759"/>
                  <a:pt x="95250" y="65484"/>
                </a:cubicBezTo>
                <a:lnTo>
                  <a:pt x="95250" y="53578"/>
                </a:lnTo>
                <a:close/>
                <a:moveTo>
                  <a:pt x="101203" y="83344"/>
                </a:moveTo>
                <a:lnTo>
                  <a:pt x="113109" y="83344"/>
                </a:lnTo>
                <a:cubicBezTo>
                  <a:pt x="116384" y="83344"/>
                  <a:pt x="119063" y="86023"/>
                  <a:pt x="119063" y="89297"/>
                </a:cubicBezTo>
                <a:lnTo>
                  <a:pt x="119063" y="101203"/>
                </a:lnTo>
                <a:cubicBezTo>
                  <a:pt x="119063" y="104477"/>
                  <a:pt x="116384" y="107156"/>
                  <a:pt x="113109" y="107156"/>
                </a:cubicBezTo>
                <a:lnTo>
                  <a:pt x="101203" y="107156"/>
                </a:lnTo>
                <a:cubicBezTo>
                  <a:pt x="97929" y="107156"/>
                  <a:pt x="95250" y="104477"/>
                  <a:pt x="95250" y="101203"/>
                </a:cubicBezTo>
                <a:lnTo>
                  <a:pt x="95250" y="89297"/>
                </a:lnTo>
                <a:cubicBezTo>
                  <a:pt x="95250" y="86023"/>
                  <a:pt x="97929" y="83344"/>
                  <a:pt x="101203" y="83344"/>
                </a:cubicBezTo>
                <a:close/>
                <a:moveTo>
                  <a:pt x="130969" y="53578"/>
                </a:moveTo>
                <a:cubicBezTo>
                  <a:pt x="130969" y="50304"/>
                  <a:pt x="133648" y="47625"/>
                  <a:pt x="136922" y="47625"/>
                </a:cubicBezTo>
                <a:lnTo>
                  <a:pt x="148828" y="47625"/>
                </a:lnTo>
                <a:cubicBezTo>
                  <a:pt x="152102" y="47625"/>
                  <a:pt x="154781" y="50304"/>
                  <a:pt x="154781" y="53578"/>
                </a:cubicBezTo>
                <a:lnTo>
                  <a:pt x="154781" y="65484"/>
                </a:lnTo>
                <a:cubicBezTo>
                  <a:pt x="154781" y="68759"/>
                  <a:pt x="152102" y="71438"/>
                  <a:pt x="148828" y="71438"/>
                </a:cubicBezTo>
                <a:lnTo>
                  <a:pt x="136922" y="71438"/>
                </a:lnTo>
                <a:cubicBezTo>
                  <a:pt x="133648" y="71438"/>
                  <a:pt x="130969" y="68759"/>
                  <a:pt x="130969" y="65484"/>
                </a:cubicBezTo>
                <a:lnTo>
                  <a:pt x="130969" y="53578"/>
                </a:lnTo>
                <a:close/>
                <a:moveTo>
                  <a:pt x="136922" y="83344"/>
                </a:moveTo>
                <a:lnTo>
                  <a:pt x="148828" y="83344"/>
                </a:lnTo>
                <a:cubicBezTo>
                  <a:pt x="152102" y="83344"/>
                  <a:pt x="154781" y="86023"/>
                  <a:pt x="154781" y="89297"/>
                </a:cubicBezTo>
                <a:lnTo>
                  <a:pt x="154781" y="101203"/>
                </a:lnTo>
                <a:cubicBezTo>
                  <a:pt x="154781" y="104477"/>
                  <a:pt x="152102" y="107156"/>
                  <a:pt x="148828" y="107156"/>
                </a:cubicBezTo>
                <a:lnTo>
                  <a:pt x="136922" y="107156"/>
                </a:lnTo>
                <a:cubicBezTo>
                  <a:pt x="133648" y="107156"/>
                  <a:pt x="130969" y="104477"/>
                  <a:pt x="130969" y="101203"/>
                </a:cubicBezTo>
                <a:lnTo>
                  <a:pt x="130969" y="89297"/>
                </a:lnTo>
                <a:cubicBezTo>
                  <a:pt x="130969" y="86023"/>
                  <a:pt x="133648" y="83344"/>
                  <a:pt x="136922" y="83344"/>
                </a:cubicBezTo>
                <a:close/>
                <a:moveTo>
                  <a:pt x="166688" y="53578"/>
                </a:moveTo>
                <a:cubicBezTo>
                  <a:pt x="166688" y="50304"/>
                  <a:pt x="169366" y="47625"/>
                  <a:pt x="172641" y="47625"/>
                </a:cubicBezTo>
                <a:lnTo>
                  <a:pt x="184547" y="47625"/>
                </a:lnTo>
                <a:cubicBezTo>
                  <a:pt x="187821" y="47625"/>
                  <a:pt x="190500" y="50304"/>
                  <a:pt x="190500" y="53578"/>
                </a:cubicBezTo>
                <a:lnTo>
                  <a:pt x="190500" y="65484"/>
                </a:lnTo>
                <a:cubicBezTo>
                  <a:pt x="190500" y="68759"/>
                  <a:pt x="187821" y="71438"/>
                  <a:pt x="184547" y="71438"/>
                </a:cubicBezTo>
                <a:lnTo>
                  <a:pt x="172641" y="71438"/>
                </a:lnTo>
                <a:cubicBezTo>
                  <a:pt x="169366" y="71438"/>
                  <a:pt x="166688" y="68759"/>
                  <a:pt x="166688" y="65484"/>
                </a:cubicBezTo>
                <a:lnTo>
                  <a:pt x="166688" y="53578"/>
                </a:lnTo>
                <a:close/>
                <a:moveTo>
                  <a:pt x="172641" y="83344"/>
                </a:moveTo>
                <a:lnTo>
                  <a:pt x="184547" y="83344"/>
                </a:lnTo>
                <a:cubicBezTo>
                  <a:pt x="187821" y="83344"/>
                  <a:pt x="190500" y="86023"/>
                  <a:pt x="190500" y="89297"/>
                </a:cubicBezTo>
                <a:lnTo>
                  <a:pt x="190500" y="101203"/>
                </a:lnTo>
                <a:cubicBezTo>
                  <a:pt x="190500" y="104477"/>
                  <a:pt x="187821" y="107156"/>
                  <a:pt x="184547" y="107156"/>
                </a:cubicBezTo>
                <a:lnTo>
                  <a:pt x="172641" y="107156"/>
                </a:lnTo>
                <a:cubicBezTo>
                  <a:pt x="169366" y="107156"/>
                  <a:pt x="166688" y="104477"/>
                  <a:pt x="166688" y="101203"/>
                </a:cubicBezTo>
                <a:lnTo>
                  <a:pt x="166688" y="89297"/>
                </a:lnTo>
                <a:cubicBezTo>
                  <a:pt x="166688" y="86023"/>
                  <a:pt x="169366" y="83344"/>
                  <a:pt x="172641" y="83344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28" name="Text 26"/>
          <p:cNvSpPr/>
          <p:nvPr/>
        </p:nvSpPr>
        <p:spPr>
          <a:xfrm>
            <a:off x="4730651" y="1838325"/>
            <a:ext cx="3067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Forms &amp; Inputs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492526" y="2257425"/>
            <a:ext cx="3209925" cy="3162300"/>
          </a:xfrm>
          <a:custGeom>
            <a:avLst/>
            <a:gdLst/>
            <a:ahLst/>
            <a:cxnLst/>
            <a:rect l="l" t="t" r="r" b="b"/>
            <a:pathLst>
              <a:path w="3209925" h="3162300">
                <a:moveTo>
                  <a:pt x="114286" y="0"/>
                </a:moveTo>
                <a:lnTo>
                  <a:pt x="3095639" y="0"/>
                </a:lnTo>
                <a:cubicBezTo>
                  <a:pt x="3158758" y="0"/>
                  <a:pt x="3209925" y="51167"/>
                  <a:pt x="3209925" y="114286"/>
                </a:cubicBezTo>
                <a:lnTo>
                  <a:pt x="3209925" y="3048014"/>
                </a:lnTo>
                <a:cubicBezTo>
                  <a:pt x="3209925" y="3111133"/>
                  <a:pt x="3158758" y="3162300"/>
                  <a:pt x="3095639" y="3162300"/>
                </a:cubicBezTo>
                <a:lnTo>
                  <a:pt x="114286" y="3162300"/>
                </a:lnTo>
                <a:cubicBezTo>
                  <a:pt x="51167" y="3162300"/>
                  <a:pt x="0" y="3111133"/>
                  <a:pt x="0" y="3048014"/>
                </a:cubicBezTo>
                <a:lnTo>
                  <a:pt x="0" y="114286"/>
                </a:lnTo>
                <a:cubicBezTo>
                  <a:pt x="0" y="51210"/>
                  <a:pt x="51210" y="0"/>
                  <a:pt x="114286" y="0"/>
                </a:cubicBezTo>
                <a:close/>
              </a:path>
            </a:pathLst>
          </a:custGeom>
          <a:solidFill>
            <a:srgbClr val="F8FAFC"/>
          </a:solidFill>
          <a:ln/>
        </p:spPr>
      </p:sp>
      <p:sp>
        <p:nvSpPr>
          <p:cNvPr id="30" name="Text 28"/>
          <p:cNvSpPr/>
          <p:nvPr/>
        </p:nvSpPr>
        <p:spPr>
          <a:xfrm>
            <a:off x="4644926" y="2409825"/>
            <a:ext cx="2971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Input States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4644926" y="2714625"/>
            <a:ext cx="2971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Default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4649688" y="2967038"/>
            <a:ext cx="2895600" cy="428625"/>
          </a:xfrm>
          <a:custGeom>
            <a:avLst/>
            <a:gdLst/>
            <a:ahLst/>
            <a:cxnLst/>
            <a:rect l="l" t="t" r="r" b="b"/>
            <a:pathLst>
              <a:path w="2895600" h="428625">
                <a:moveTo>
                  <a:pt x="76201" y="0"/>
                </a:moveTo>
                <a:lnTo>
                  <a:pt x="2819399" y="0"/>
                </a:lnTo>
                <a:cubicBezTo>
                  <a:pt x="2861484" y="0"/>
                  <a:pt x="2895600" y="34116"/>
                  <a:pt x="2895600" y="76201"/>
                </a:cubicBezTo>
                <a:lnTo>
                  <a:pt x="2895600" y="352424"/>
                </a:lnTo>
                <a:cubicBezTo>
                  <a:pt x="2895600" y="394509"/>
                  <a:pt x="2861484" y="428625"/>
                  <a:pt x="2819399" y="428625"/>
                </a:cubicBezTo>
                <a:lnTo>
                  <a:pt x="76201" y="428625"/>
                </a:lnTo>
                <a:cubicBezTo>
                  <a:pt x="34116" y="428625"/>
                  <a:pt x="0" y="394509"/>
                  <a:pt x="0" y="352424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2E8F0"/>
            </a:solidFill>
            <a:prstDash val="solid"/>
          </a:ln>
        </p:spPr>
      </p:sp>
      <p:sp>
        <p:nvSpPr>
          <p:cNvPr id="33" name="Text 31"/>
          <p:cNvSpPr/>
          <p:nvPr/>
        </p:nvSpPr>
        <p:spPr>
          <a:xfrm>
            <a:off x="4644926" y="3514725"/>
            <a:ext cx="2971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Focus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4654451" y="3771900"/>
            <a:ext cx="2886075" cy="438150"/>
          </a:xfrm>
          <a:custGeom>
            <a:avLst/>
            <a:gdLst/>
            <a:ahLst/>
            <a:cxnLst/>
            <a:rect l="l" t="t" r="r" b="b"/>
            <a:pathLst>
              <a:path w="2886075" h="438150">
                <a:moveTo>
                  <a:pt x="76199" y="0"/>
                </a:moveTo>
                <a:lnTo>
                  <a:pt x="2809876" y="0"/>
                </a:lnTo>
                <a:cubicBezTo>
                  <a:pt x="2851960" y="0"/>
                  <a:pt x="2886075" y="34115"/>
                  <a:pt x="2886075" y="76199"/>
                </a:cubicBezTo>
                <a:lnTo>
                  <a:pt x="2886075" y="361951"/>
                </a:lnTo>
                <a:cubicBezTo>
                  <a:pt x="2886075" y="404035"/>
                  <a:pt x="2851960" y="438150"/>
                  <a:pt x="2809876" y="438150"/>
                </a:cubicBezTo>
                <a:lnTo>
                  <a:pt x="76199" y="438150"/>
                </a:lnTo>
                <a:cubicBezTo>
                  <a:pt x="34115" y="438150"/>
                  <a:pt x="0" y="404035"/>
                  <a:pt x="0" y="361951"/>
                </a:cubicBezTo>
                <a:lnTo>
                  <a:pt x="0" y="76199"/>
                </a:lnTo>
                <a:cubicBezTo>
                  <a:pt x="0" y="34143"/>
                  <a:pt x="34143" y="0"/>
                  <a:pt x="76199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4F46E5"/>
            </a:solidFill>
            <a:prstDash val="solid"/>
          </a:ln>
        </p:spPr>
      </p:sp>
      <p:sp>
        <p:nvSpPr>
          <p:cNvPr id="35" name="Text 33"/>
          <p:cNvSpPr/>
          <p:nvPr/>
        </p:nvSpPr>
        <p:spPr>
          <a:xfrm>
            <a:off x="4644926" y="4333875"/>
            <a:ext cx="2971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444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Error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4649688" y="4586288"/>
            <a:ext cx="2895600" cy="428625"/>
          </a:xfrm>
          <a:custGeom>
            <a:avLst/>
            <a:gdLst/>
            <a:ahLst/>
            <a:cxnLst/>
            <a:rect l="l" t="t" r="r" b="b"/>
            <a:pathLst>
              <a:path w="2895600" h="428625">
                <a:moveTo>
                  <a:pt x="76201" y="0"/>
                </a:moveTo>
                <a:lnTo>
                  <a:pt x="2819399" y="0"/>
                </a:lnTo>
                <a:cubicBezTo>
                  <a:pt x="2861484" y="0"/>
                  <a:pt x="2895600" y="34116"/>
                  <a:pt x="2895600" y="76201"/>
                </a:cubicBezTo>
                <a:lnTo>
                  <a:pt x="2895600" y="352424"/>
                </a:lnTo>
                <a:cubicBezTo>
                  <a:pt x="2895600" y="394509"/>
                  <a:pt x="2861484" y="428625"/>
                  <a:pt x="2819399" y="428625"/>
                </a:cubicBezTo>
                <a:lnTo>
                  <a:pt x="76201" y="428625"/>
                </a:lnTo>
                <a:cubicBezTo>
                  <a:pt x="34116" y="428625"/>
                  <a:pt x="0" y="394509"/>
                  <a:pt x="0" y="352424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F4444"/>
            </a:solidFill>
            <a:prstDash val="solid"/>
          </a:ln>
        </p:spPr>
      </p:sp>
      <p:sp>
        <p:nvSpPr>
          <p:cNvPr id="37" name="Text 35"/>
          <p:cNvSpPr/>
          <p:nvPr/>
        </p:nvSpPr>
        <p:spPr>
          <a:xfrm>
            <a:off x="4644926" y="5076825"/>
            <a:ext cx="2971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444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Please enter a valid email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4492526" y="5534025"/>
            <a:ext cx="3209925" cy="1066800"/>
          </a:xfrm>
          <a:custGeom>
            <a:avLst/>
            <a:gdLst/>
            <a:ahLst/>
            <a:cxnLst/>
            <a:rect l="l" t="t" r="r" b="b"/>
            <a:pathLst>
              <a:path w="3209925" h="1066800">
                <a:moveTo>
                  <a:pt x="114297" y="0"/>
                </a:moveTo>
                <a:lnTo>
                  <a:pt x="3095628" y="0"/>
                </a:lnTo>
                <a:cubicBezTo>
                  <a:pt x="3158753" y="0"/>
                  <a:pt x="3209925" y="51172"/>
                  <a:pt x="3209925" y="114297"/>
                </a:cubicBezTo>
                <a:lnTo>
                  <a:pt x="3209925" y="952503"/>
                </a:lnTo>
                <a:cubicBezTo>
                  <a:pt x="3209925" y="1015628"/>
                  <a:pt x="3158753" y="1066800"/>
                  <a:pt x="3095628" y="1066800"/>
                </a:cubicBezTo>
                <a:lnTo>
                  <a:pt x="114297" y="1066800"/>
                </a:lnTo>
                <a:cubicBezTo>
                  <a:pt x="51172" y="1066800"/>
                  <a:pt x="0" y="1015628"/>
                  <a:pt x="0" y="95250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solidFill>
            <a:srgbClr val="F8FAFC"/>
          </a:solidFill>
          <a:ln/>
        </p:spPr>
      </p:sp>
      <p:sp>
        <p:nvSpPr>
          <p:cNvPr id="39" name="Text 37"/>
          <p:cNvSpPr/>
          <p:nvPr/>
        </p:nvSpPr>
        <p:spPr>
          <a:xfrm>
            <a:off x="4644926" y="5686425"/>
            <a:ext cx="2971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Rules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4644926" y="5953125"/>
            <a:ext cx="161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B98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4806851" y="5953125"/>
            <a:ext cx="2581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F172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16px text size (prevents iOS zoom)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4644926" y="6219825"/>
            <a:ext cx="161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B98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4806851" y="6219825"/>
            <a:ext cx="1362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F172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8px border radius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8132713" y="1604963"/>
            <a:ext cx="3676650" cy="5229225"/>
          </a:xfrm>
          <a:custGeom>
            <a:avLst/>
            <a:gdLst/>
            <a:ahLst/>
            <a:cxnLst/>
            <a:rect l="l" t="t" r="r" b="b"/>
            <a:pathLst>
              <a:path w="3676650" h="5229225">
                <a:moveTo>
                  <a:pt x="152397" y="0"/>
                </a:moveTo>
                <a:lnTo>
                  <a:pt x="3524253" y="0"/>
                </a:lnTo>
                <a:cubicBezTo>
                  <a:pt x="3608363" y="0"/>
                  <a:pt x="3676650" y="68287"/>
                  <a:pt x="3676650" y="152397"/>
                </a:cubicBezTo>
                <a:lnTo>
                  <a:pt x="3676650" y="5076828"/>
                </a:lnTo>
                <a:cubicBezTo>
                  <a:pt x="3676650" y="5160938"/>
                  <a:pt x="3608363" y="5229225"/>
                  <a:pt x="3524253" y="5229225"/>
                </a:cubicBezTo>
                <a:lnTo>
                  <a:pt x="152397" y="5229225"/>
                </a:lnTo>
                <a:cubicBezTo>
                  <a:pt x="68287" y="5229225"/>
                  <a:pt x="0" y="5160938"/>
                  <a:pt x="0" y="5076828"/>
                </a:cubicBezTo>
                <a:lnTo>
                  <a:pt x="0" y="152397"/>
                </a:lnTo>
                <a:cubicBezTo>
                  <a:pt x="0" y="68287"/>
                  <a:pt x="68287" y="0"/>
                  <a:pt x="152397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28575" dist="9525" dir="5400000">
              <a:srgbClr val="000000">
                <a:alpha val="10196"/>
              </a:srgbClr>
            </a:outerShdw>
          </a:effectLst>
        </p:spPr>
      </p:sp>
      <p:sp>
        <p:nvSpPr>
          <p:cNvPr id="45" name="Shape 43"/>
          <p:cNvSpPr/>
          <p:nvPr/>
        </p:nvSpPr>
        <p:spPr>
          <a:xfrm>
            <a:off x="8401794" y="1876425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23812" y="11906"/>
                </a:moveTo>
                <a:lnTo>
                  <a:pt x="142875" y="11906"/>
                </a:lnTo>
                <a:cubicBezTo>
                  <a:pt x="156009" y="11906"/>
                  <a:pt x="166688" y="22585"/>
                  <a:pt x="166688" y="35719"/>
                </a:cubicBezTo>
                <a:lnTo>
                  <a:pt x="166688" y="154781"/>
                </a:lnTo>
                <a:cubicBezTo>
                  <a:pt x="166688" y="167915"/>
                  <a:pt x="156009" y="178594"/>
                  <a:pt x="142875" y="178594"/>
                </a:cubicBezTo>
                <a:lnTo>
                  <a:pt x="23812" y="178594"/>
                </a:lnTo>
                <a:cubicBezTo>
                  <a:pt x="10678" y="178594"/>
                  <a:pt x="0" y="167915"/>
                  <a:pt x="0" y="154781"/>
                </a:cubicBezTo>
                <a:lnTo>
                  <a:pt x="0" y="35719"/>
                </a:lnTo>
                <a:cubicBezTo>
                  <a:pt x="0" y="22585"/>
                  <a:pt x="10678" y="11906"/>
                  <a:pt x="23812" y="11906"/>
                </a:cubicBezTo>
                <a:close/>
              </a:path>
            </a:pathLst>
          </a:custGeom>
          <a:solidFill>
            <a:srgbClr val="4F46E5"/>
          </a:solidFill>
          <a:ln/>
        </p:spPr>
      </p:sp>
      <p:sp>
        <p:nvSpPr>
          <p:cNvPr id="46" name="Text 44"/>
          <p:cNvSpPr/>
          <p:nvPr/>
        </p:nvSpPr>
        <p:spPr>
          <a:xfrm>
            <a:off x="8604200" y="1838325"/>
            <a:ext cx="3067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Cards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366075" y="2257425"/>
            <a:ext cx="3209925" cy="2152650"/>
          </a:xfrm>
          <a:custGeom>
            <a:avLst/>
            <a:gdLst/>
            <a:ahLst/>
            <a:cxnLst/>
            <a:rect l="l" t="t" r="r" b="b"/>
            <a:pathLst>
              <a:path w="3209925" h="2152650">
                <a:moveTo>
                  <a:pt x="114306" y="0"/>
                </a:moveTo>
                <a:lnTo>
                  <a:pt x="3095619" y="0"/>
                </a:lnTo>
                <a:cubicBezTo>
                  <a:pt x="3158749" y="0"/>
                  <a:pt x="3209925" y="51176"/>
                  <a:pt x="3209925" y="114306"/>
                </a:cubicBezTo>
                <a:lnTo>
                  <a:pt x="3209925" y="2038344"/>
                </a:lnTo>
                <a:cubicBezTo>
                  <a:pt x="3209925" y="2101474"/>
                  <a:pt x="3158749" y="2152650"/>
                  <a:pt x="3095619" y="2152650"/>
                </a:cubicBezTo>
                <a:lnTo>
                  <a:pt x="114306" y="2152650"/>
                </a:lnTo>
                <a:cubicBezTo>
                  <a:pt x="51176" y="2152650"/>
                  <a:pt x="0" y="2101474"/>
                  <a:pt x="0" y="2038344"/>
                </a:cubicBezTo>
                <a:lnTo>
                  <a:pt x="0" y="114306"/>
                </a:lnTo>
                <a:cubicBezTo>
                  <a:pt x="0" y="51176"/>
                  <a:pt x="51176" y="0"/>
                  <a:pt x="114306" y="0"/>
                </a:cubicBezTo>
                <a:close/>
              </a:path>
            </a:pathLst>
          </a:custGeom>
          <a:solidFill>
            <a:srgbClr val="F8FAFC"/>
          </a:solidFill>
          <a:ln/>
        </p:spPr>
      </p:sp>
      <p:sp>
        <p:nvSpPr>
          <p:cNvPr id="48" name="Text 46"/>
          <p:cNvSpPr/>
          <p:nvPr/>
        </p:nvSpPr>
        <p:spPr>
          <a:xfrm>
            <a:off x="8518475" y="2409825"/>
            <a:ext cx="2971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Card Example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8523238" y="2719388"/>
            <a:ext cx="2895600" cy="1533525"/>
          </a:xfrm>
          <a:custGeom>
            <a:avLst/>
            <a:gdLst/>
            <a:ahLst/>
            <a:cxnLst/>
            <a:rect l="l" t="t" r="r" b="b"/>
            <a:pathLst>
              <a:path w="2895600" h="1533525">
                <a:moveTo>
                  <a:pt x="152402" y="0"/>
                </a:moveTo>
                <a:lnTo>
                  <a:pt x="2743198" y="0"/>
                </a:lnTo>
                <a:cubicBezTo>
                  <a:pt x="2827311" y="0"/>
                  <a:pt x="2895600" y="68289"/>
                  <a:pt x="2895600" y="152402"/>
                </a:cubicBezTo>
                <a:lnTo>
                  <a:pt x="2895600" y="1381123"/>
                </a:lnTo>
                <a:cubicBezTo>
                  <a:pt x="2895600" y="1465236"/>
                  <a:pt x="2827311" y="1533525"/>
                  <a:pt x="2743198" y="1533525"/>
                </a:cubicBezTo>
                <a:lnTo>
                  <a:pt x="152402" y="1533525"/>
                </a:lnTo>
                <a:cubicBezTo>
                  <a:pt x="68289" y="1533525"/>
                  <a:pt x="0" y="1465236"/>
                  <a:pt x="0" y="1381123"/>
                </a:cubicBezTo>
                <a:lnTo>
                  <a:pt x="0" y="152402"/>
                </a:lnTo>
                <a:cubicBezTo>
                  <a:pt x="0" y="68289"/>
                  <a:pt x="68289" y="0"/>
                  <a:pt x="152402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19050" dist="9525" dir="5400000">
              <a:srgbClr val="0f172a">
                <a:alpha val="5098"/>
              </a:srgbClr>
            </a:outerShdw>
          </a:effectLst>
        </p:spPr>
      </p:sp>
      <p:sp>
        <p:nvSpPr>
          <p:cNvPr id="50" name="Shape 48"/>
          <p:cNvSpPr/>
          <p:nvPr/>
        </p:nvSpPr>
        <p:spPr>
          <a:xfrm>
            <a:off x="8718500" y="29337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4F46E5">
              <a:alpha val="10196"/>
            </a:srgbClr>
          </a:solidFill>
          <a:ln/>
        </p:spPr>
      </p:sp>
      <p:sp>
        <p:nvSpPr>
          <p:cNvPr id="51" name="Shape 49"/>
          <p:cNvSpPr/>
          <p:nvPr/>
        </p:nvSpPr>
        <p:spPr>
          <a:xfrm>
            <a:off x="8832800" y="30480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82689" y="2560"/>
                </a:moveTo>
                <a:cubicBezTo>
                  <a:pt x="79028" y="-833"/>
                  <a:pt x="73372" y="-833"/>
                  <a:pt x="69741" y="2560"/>
                </a:cubicBezTo>
                <a:lnTo>
                  <a:pt x="3066" y="64472"/>
                </a:lnTo>
                <a:cubicBezTo>
                  <a:pt x="208" y="67151"/>
                  <a:pt x="-744" y="71289"/>
                  <a:pt x="685" y="74920"/>
                </a:cubicBezTo>
                <a:cubicBezTo>
                  <a:pt x="2113" y="78551"/>
                  <a:pt x="5596" y="80962"/>
                  <a:pt x="9525" y="80962"/>
                </a:cubicBezTo>
                <a:lnTo>
                  <a:pt x="14288" y="80962"/>
                </a:lnTo>
                <a:lnTo>
                  <a:pt x="14288" y="133350"/>
                </a:lnTo>
                <a:cubicBezTo>
                  <a:pt x="14288" y="143857"/>
                  <a:pt x="22830" y="152400"/>
                  <a:pt x="33338" y="152400"/>
                </a:cubicBezTo>
                <a:lnTo>
                  <a:pt x="119062" y="152400"/>
                </a:lnTo>
                <a:cubicBezTo>
                  <a:pt x="129570" y="152400"/>
                  <a:pt x="138113" y="143857"/>
                  <a:pt x="138113" y="133350"/>
                </a:cubicBezTo>
                <a:lnTo>
                  <a:pt x="138113" y="80962"/>
                </a:lnTo>
                <a:lnTo>
                  <a:pt x="142875" y="80962"/>
                </a:lnTo>
                <a:cubicBezTo>
                  <a:pt x="146804" y="80962"/>
                  <a:pt x="150316" y="78551"/>
                  <a:pt x="151745" y="74920"/>
                </a:cubicBezTo>
                <a:cubicBezTo>
                  <a:pt x="153174" y="71289"/>
                  <a:pt x="152221" y="67121"/>
                  <a:pt x="149364" y="64472"/>
                </a:cubicBezTo>
                <a:lnTo>
                  <a:pt x="82689" y="2560"/>
                </a:lnTo>
                <a:close/>
                <a:moveTo>
                  <a:pt x="71438" y="95250"/>
                </a:moveTo>
                <a:lnTo>
                  <a:pt x="80962" y="95250"/>
                </a:lnTo>
                <a:cubicBezTo>
                  <a:pt x="88850" y="95250"/>
                  <a:pt x="95250" y="101650"/>
                  <a:pt x="95250" y="109537"/>
                </a:cubicBezTo>
                <a:lnTo>
                  <a:pt x="95250" y="138113"/>
                </a:lnTo>
                <a:lnTo>
                  <a:pt x="57150" y="138113"/>
                </a:lnTo>
                <a:lnTo>
                  <a:pt x="57150" y="109537"/>
                </a:lnTo>
                <a:cubicBezTo>
                  <a:pt x="57150" y="101650"/>
                  <a:pt x="63550" y="95250"/>
                  <a:pt x="71438" y="95250"/>
                </a:cubicBezTo>
                <a:close/>
              </a:path>
            </a:pathLst>
          </a:custGeom>
          <a:solidFill>
            <a:srgbClr val="4F46E5"/>
          </a:solidFill>
          <a:ln/>
        </p:spPr>
      </p:sp>
      <p:sp>
        <p:nvSpPr>
          <p:cNvPr id="52" name="Text 50"/>
          <p:cNvSpPr/>
          <p:nvPr/>
        </p:nvSpPr>
        <p:spPr>
          <a:xfrm>
            <a:off x="9213800" y="2914650"/>
            <a:ext cx="1457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Property Overview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9213800" y="3143250"/>
            <a:ext cx="1447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123 Main Street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8718500" y="3448050"/>
            <a:ext cx="1190625" cy="609600"/>
          </a:xfrm>
          <a:custGeom>
            <a:avLst/>
            <a:gdLst/>
            <a:ahLst/>
            <a:cxnLst/>
            <a:rect l="l" t="t" r="r" b="b"/>
            <a:pathLst>
              <a:path w="1190625" h="609600">
                <a:moveTo>
                  <a:pt x="76200" y="0"/>
                </a:moveTo>
                <a:lnTo>
                  <a:pt x="1114425" y="0"/>
                </a:lnTo>
                <a:cubicBezTo>
                  <a:pt x="1156481" y="0"/>
                  <a:pt x="1190625" y="34144"/>
                  <a:pt x="1190625" y="76200"/>
                </a:cubicBezTo>
                <a:lnTo>
                  <a:pt x="1190625" y="533400"/>
                </a:lnTo>
                <a:cubicBezTo>
                  <a:pt x="1190625" y="575456"/>
                  <a:pt x="1156481" y="609600"/>
                  <a:pt x="1114425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8FAFC"/>
          </a:solidFill>
          <a:ln/>
        </p:spPr>
      </p:sp>
      <p:sp>
        <p:nvSpPr>
          <p:cNvPr id="55" name="Text 53"/>
          <p:cNvSpPr/>
          <p:nvPr/>
        </p:nvSpPr>
        <p:spPr>
          <a:xfrm>
            <a:off x="8813750" y="3543300"/>
            <a:ext cx="10572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Units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8813750" y="3695700"/>
            <a:ext cx="1085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24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10026551" y="3448050"/>
            <a:ext cx="1190625" cy="609600"/>
          </a:xfrm>
          <a:custGeom>
            <a:avLst/>
            <a:gdLst/>
            <a:ahLst/>
            <a:cxnLst/>
            <a:rect l="l" t="t" r="r" b="b"/>
            <a:pathLst>
              <a:path w="1190625" h="609600">
                <a:moveTo>
                  <a:pt x="76200" y="0"/>
                </a:moveTo>
                <a:lnTo>
                  <a:pt x="1114425" y="0"/>
                </a:lnTo>
                <a:cubicBezTo>
                  <a:pt x="1156481" y="0"/>
                  <a:pt x="1190625" y="34144"/>
                  <a:pt x="1190625" y="76200"/>
                </a:cubicBezTo>
                <a:lnTo>
                  <a:pt x="1190625" y="533400"/>
                </a:lnTo>
                <a:cubicBezTo>
                  <a:pt x="1190625" y="575456"/>
                  <a:pt x="1156481" y="609600"/>
                  <a:pt x="1114425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8FAFC"/>
          </a:solidFill>
          <a:ln/>
        </p:spPr>
      </p:sp>
      <p:sp>
        <p:nvSpPr>
          <p:cNvPr id="58" name="Text 56"/>
          <p:cNvSpPr/>
          <p:nvPr/>
        </p:nvSpPr>
        <p:spPr>
          <a:xfrm>
            <a:off x="10121801" y="3543300"/>
            <a:ext cx="10572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Occupancy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10121801" y="3695700"/>
            <a:ext cx="1085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0B98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92%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8366075" y="4524375"/>
            <a:ext cx="3209925" cy="1600200"/>
          </a:xfrm>
          <a:custGeom>
            <a:avLst/>
            <a:gdLst/>
            <a:ahLst/>
            <a:cxnLst/>
            <a:rect l="l" t="t" r="r" b="b"/>
            <a:pathLst>
              <a:path w="3209925" h="1600200">
                <a:moveTo>
                  <a:pt x="114302" y="0"/>
                </a:moveTo>
                <a:lnTo>
                  <a:pt x="3095623" y="0"/>
                </a:lnTo>
                <a:cubicBezTo>
                  <a:pt x="3158708" y="0"/>
                  <a:pt x="3209925" y="51217"/>
                  <a:pt x="3209925" y="114302"/>
                </a:cubicBezTo>
                <a:lnTo>
                  <a:pt x="3209925" y="1485898"/>
                </a:lnTo>
                <a:cubicBezTo>
                  <a:pt x="3209925" y="1548983"/>
                  <a:pt x="3158708" y="1600200"/>
                  <a:pt x="3095623" y="1600200"/>
                </a:cubicBezTo>
                <a:lnTo>
                  <a:pt x="114302" y="1600200"/>
                </a:lnTo>
                <a:cubicBezTo>
                  <a:pt x="51217" y="1600200"/>
                  <a:pt x="0" y="1548983"/>
                  <a:pt x="0" y="14858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F8FAFC"/>
          </a:solidFill>
          <a:ln/>
        </p:spPr>
      </p:sp>
      <p:sp>
        <p:nvSpPr>
          <p:cNvPr id="61" name="Text 59"/>
          <p:cNvSpPr/>
          <p:nvPr/>
        </p:nvSpPr>
        <p:spPr>
          <a:xfrm>
            <a:off x="8518475" y="4676775"/>
            <a:ext cx="2971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Specifications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8518475" y="4943475"/>
            <a:ext cx="161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B98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8680400" y="4943475"/>
            <a:ext cx="1666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F172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Background: #FFFFFF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8518475" y="5210175"/>
            <a:ext cx="161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B98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8680400" y="5210175"/>
            <a:ext cx="981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F172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Radius: 16px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8518475" y="5476875"/>
            <a:ext cx="161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B98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8680400" y="5476875"/>
            <a:ext cx="1123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F172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Padding: 24px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8518475" y="5743575"/>
            <a:ext cx="161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B98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8680400" y="5743575"/>
            <a:ext cx="1390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F172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Hover: Scale 1.01x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ages.stockcake.com/f67b526762be99998fed81d449b5608c592f369b.jp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33929" b="33929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4F46E5">
                  <a:alpha val="30000"/>
                </a:srgbClr>
              </a:gs>
              <a:gs pos="50000">
                <a:srgbClr val="000000">
                  <a:alpha val="0"/>
                </a:srgbClr>
              </a:gs>
              <a:gs pos="100000">
                <a:srgbClr val="10B981">
                  <a:alpha val="20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1000" y="2057400"/>
            <a:ext cx="1304925" cy="342900"/>
          </a:xfrm>
          <a:custGeom>
            <a:avLst/>
            <a:gdLst/>
            <a:ahLst/>
            <a:cxnLst/>
            <a:rect l="l" t="t" r="r" b="b"/>
            <a:pathLst>
              <a:path w="1304925" h="342900">
                <a:moveTo>
                  <a:pt x="171450" y="0"/>
                </a:moveTo>
                <a:lnTo>
                  <a:pt x="1133475" y="0"/>
                </a:lnTo>
                <a:cubicBezTo>
                  <a:pt x="1228101" y="0"/>
                  <a:pt x="1304925" y="76824"/>
                  <a:pt x="1304925" y="171450"/>
                </a:cubicBezTo>
                <a:lnTo>
                  <a:pt x="1304925" y="171450"/>
                </a:lnTo>
                <a:cubicBezTo>
                  <a:pt x="1304925" y="266076"/>
                  <a:pt x="1228101" y="342900"/>
                  <a:pt x="1133475" y="342900"/>
                </a:cubicBezTo>
                <a:lnTo>
                  <a:pt x="171450" y="342900"/>
                </a:lnTo>
                <a:cubicBezTo>
                  <a:pt x="76824" y="342900"/>
                  <a:pt x="0" y="266076"/>
                  <a:pt x="0" y="171450"/>
                </a:cubicBezTo>
                <a:lnTo>
                  <a:pt x="0" y="171450"/>
                </a:lnTo>
                <a:cubicBezTo>
                  <a:pt x="0" y="76824"/>
                  <a:pt x="76824" y="0"/>
                  <a:pt x="171450" y="0"/>
                </a:cubicBezTo>
                <a:close/>
              </a:path>
            </a:pathLst>
          </a:custGeom>
          <a:solidFill>
            <a:srgbClr val="4F46E5">
              <a:alpha val="2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381000" y="2057400"/>
            <a:ext cx="1371600" cy="342900"/>
          </a:xfrm>
          <a:prstGeom prst="rect">
            <a:avLst/>
          </a:prstGeom>
          <a:noFill/>
          <a:ln/>
        </p:spPr>
        <p:txBody>
          <a:bodyPr wrap="square" lIns="190500" tIns="76200" rIns="190500" bIns="76200" rtlCol="0" anchor="ctr"/>
          <a:lstStyle/>
          <a:p>
            <a:pPr>
              <a:lnSpc>
                <a:spcPct val="120000"/>
              </a:lnSpc>
            </a:pPr>
            <a:r>
              <a:rPr lang="en-US" sz="1050" b="1" spc="105" kern="0" dirty="0">
                <a:solidFill>
                  <a:srgbClr val="F8FAFC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Section 05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628900"/>
            <a:ext cx="1177290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8FAFC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Motion &amp; UX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81000" y="3714750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4F46E5"/>
              </a:gs>
              <a:gs pos="100000">
                <a:srgbClr val="10B981"/>
              </a:gs>
            </a:gsLst>
            <a:lin ang="0" scaled="1"/>
          </a:gradFill>
          <a:ln/>
        </p:spPr>
      </p:sp>
      <p:sp>
        <p:nvSpPr>
          <p:cNvPr id="8" name="Text 5"/>
          <p:cNvSpPr/>
          <p:nvPr/>
        </p:nvSpPr>
        <p:spPr>
          <a:xfrm>
            <a:off x="381000" y="4057650"/>
            <a:ext cx="65151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8FAFC">
                    <a:alpha val="8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Fluid interactions and principles that define the user experience</a:t>
            </a: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105" kern="0" dirty="0">
                <a:solidFill>
                  <a:srgbClr val="4F46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Motion &amp; Interactions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0F172A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Motion System &amp; Microinteractions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1049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Premium feel through smooth, intentional movement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5763" y="1604963"/>
            <a:ext cx="5591175" cy="5038725"/>
          </a:xfrm>
          <a:custGeom>
            <a:avLst/>
            <a:gdLst/>
            <a:ahLst/>
            <a:cxnLst/>
            <a:rect l="l" t="t" r="r" b="b"/>
            <a:pathLst>
              <a:path w="5591175" h="5038725">
                <a:moveTo>
                  <a:pt x="152421" y="0"/>
                </a:moveTo>
                <a:lnTo>
                  <a:pt x="5438754" y="0"/>
                </a:lnTo>
                <a:cubicBezTo>
                  <a:pt x="5522934" y="0"/>
                  <a:pt x="5591175" y="68241"/>
                  <a:pt x="5591175" y="152421"/>
                </a:cubicBezTo>
                <a:lnTo>
                  <a:pt x="5591175" y="4886304"/>
                </a:lnTo>
                <a:cubicBezTo>
                  <a:pt x="5591175" y="4970484"/>
                  <a:pt x="5522934" y="5038725"/>
                  <a:pt x="5438754" y="5038725"/>
                </a:cubicBezTo>
                <a:lnTo>
                  <a:pt x="152421" y="5038725"/>
                </a:lnTo>
                <a:cubicBezTo>
                  <a:pt x="68241" y="5038725"/>
                  <a:pt x="0" y="4970484"/>
                  <a:pt x="0" y="4886304"/>
                </a:cubicBezTo>
                <a:lnTo>
                  <a:pt x="0" y="152421"/>
                </a:lnTo>
                <a:cubicBezTo>
                  <a:pt x="0" y="68298"/>
                  <a:pt x="68298" y="0"/>
                  <a:pt x="152421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28575" dist="9525" dir="540000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642938" y="18764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52772" y="46174"/>
                </a:moveTo>
                <a:cubicBezTo>
                  <a:pt x="160474" y="51978"/>
                  <a:pt x="169887" y="57596"/>
                  <a:pt x="180380" y="59010"/>
                </a:cubicBezTo>
                <a:cubicBezTo>
                  <a:pt x="185254" y="59680"/>
                  <a:pt x="189756" y="56220"/>
                  <a:pt x="190426" y="51346"/>
                </a:cubicBezTo>
                <a:cubicBezTo>
                  <a:pt x="191095" y="46472"/>
                  <a:pt x="187635" y="41970"/>
                  <a:pt x="182761" y="41300"/>
                </a:cubicBezTo>
                <a:cubicBezTo>
                  <a:pt x="176845" y="40518"/>
                  <a:pt x="170408" y="37095"/>
                  <a:pt x="163525" y="31924"/>
                </a:cubicBezTo>
                <a:cubicBezTo>
                  <a:pt x="149237" y="21134"/>
                  <a:pt x="129853" y="21134"/>
                  <a:pt x="115528" y="31924"/>
                </a:cubicBezTo>
                <a:cubicBezTo>
                  <a:pt x="106598" y="38658"/>
                  <a:pt x="100385" y="41709"/>
                  <a:pt x="95250" y="41709"/>
                </a:cubicBezTo>
                <a:cubicBezTo>
                  <a:pt x="90115" y="41709"/>
                  <a:pt x="83902" y="38658"/>
                  <a:pt x="74972" y="31924"/>
                </a:cubicBezTo>
                <a:cubicBezTo>
                  <a:pt x="60685" y="21134"/>
                  <a:pt x="41300" y="21134"/>
                  <a:pt x="26975" y="31924"/>
                </a:cubicBezTo>
                <a:cubicBezTo>
                  <a:pt x="20092" y="37095"/>
                  <a:pt x="13655" y="40518"/>
                  <a:pt x="7739" y="41300"/>
                </a:cubicBezTo>
                <a:cubicBezTo>
                  <a:pt x="2865" y="41970"/>
                  <a:pt x="-595" y="46434"/>
                  <a:pt x="74" y="51346"/>
                </a:cubicBezTo>
                <a:cubicBezTo>
                  <a:pt x="744" y="56257"/>
                  <a:pt x="5209" y="59680"/>
                  <a:pt x="10120" y="59010"/>
                </a:cubicBezTo>
                <a:cubicBezTo>
                  <a:pt x="20613" y="57596"/>
                  <a:pt x="30063" y="51978"/>
                  <a:pt x="37728" y="46174"/>
                </a:cubicBezTo>
                <a:cubicBezTo>
                  <a:pt x="45653" y="40184"/>
                  <a:pt x="56294" y="40184"/>
                  <a:pt x="64219" y="46174"/>
                </a:cubicBezTo>
                <a:cubicBezTo>
                  <a:pt x="73223" y="52983"/>
                  <a:pt x="83679" y="59531"/>
                  <a:pt x="95250" y="59531"/>
                </a:cubicBezTo>
                <a:cubicBezTo>
                  <a:pt x="106821" y="59531"/>
                  <a:pt x="117239" y="52946"/>
                  <a:pt x="126281" y="46174"/>
                </a:cubicBezTo>
                <a:cubicBezTo>
                  <a:pt x="134206" y="40184"/>
                  <a:pt x="144847" y="40184"/>
                  <a:pt x="152772" y="46174"/>
                </a:cubicBezTo>
                <a:close/>
                <a:moveTo>
                  <a:pt x="152772" y="99752"/>
                </a:moveTo>
                <a:cubicBezTo>
                  <a:pt x="160474" y="105556"/>
                  <a:pt x="169887" y="111175"/>
                  <a:pt x="180380" y="112588"/>
                </a:cubicBezTo>
                <a:cubicBezTo>
                  <a:pt x="185254" y="113258"/>
                  <a:pt x="189756" y="109798"/>
                  <a:pt x="190426" y="104924"/>
                </a:cubicBezTo>
                <a:cubicBezTo>
                  <a:pt x="191095" y="100050"/>
                  <a:pt x="187635" y="95548"/>
                  <a:pt x="182761" y="94878"/>
                </a:cubicBezTo>
                <a:cubicBezTo>
                  <a:pt x="176845" y="94097"/>
                  <a:pt x="170408" y="90674"/>
                  <a:pt x="163525" y="85502"/>
                </a:cubicBezTo>
                <a:cubicBezTo>
                  <a:pt x="149237" y="74712"/>
                  <a:pt x="129853" y="74712"/>
                  <a:pt x="115528" y="85502"/>
                </a:cubicBezTo>
                <a:cubicBezTo>
                  <a:pt x="106598" y="92236"/>
                  <a:pt x="100385" y="95287"/>
                  <a:pt x="95250" y="95287"/>
                </a:cubicBezTo>
                <a:cubicBezTo>
                  <a:pt x="90115" y="95287"/>
                  <a:pt x="83902" y="92236"/>
                  <a:pt x="74972" y="85502"/>
                </a:cubicBezTo>
                <a:cubicBezTo>
                  <a:pt x="60685" y="74712"/>
                  <a:pt x="41300" y="74712"/>
                  <a:pt x="26975" y="85502"/>
                </a:cubicBezTo>
                <a:cubicBezTo>
                  <a:pt x="20092" y="90674"/>
                  <a:pt x="13655" y="94097"/>
                  <a:pt x="7739" y="94878"/>
                </a:cubicBezTo>
                <a:cubicBezTo>
                  <a:pt x="2865" y="95510"/>
                  <a:pt x="-595" y="100013"/>
                  <a:pt x="74" y="104924"/>
                </a:cubicBezTo>
                <a:cubicBezTo>
                  <a:pt x="744" y="109835"/>
                  <a:pt x="5209" y="113258"/>
                  <a:pt x="10120" y="112588"/>
                </a:cubicBezTo>
                <a:cubicBezTo>
                  <a:pt x="20613" y="111175"/>
                  <a:pt x="30063" y="105556"/>
                  <a:pt x="37728" y="99752"/>
                </a:cubicBezTo>
                <a:cubicBezTo>
                  <a:pt x="45653" y="93762"/>
                  <a:pt x="56294" y="93762"/>
                  <a:pt x="64219" y="99752"/>
                </a:cubicBezTo>
                <a:cubicBezTo>
                  <a:pt x="73223" y="106561"/>
                  <a:pt x="83679" y="113109"/>
                  <a:pt x="95250" y="113109"/>
                </a:cubicBezTo>
                <a:cubicBezTo>
                  <a:pt x="106821" y="113109"/>
                  <a:pt x="117239" y="106524"/>
                  <a:pt x="126281" y="99752"/>
                </a:cubicBezTo>
                <a:cubicBezTo>
                  <a:pt x="134206" y="93762"/>
                  <a:pt x="144847" y="93762"/>
                  <a:pt x="152772" y="99752"/>
                </a:cubicBezTo>
                <a:close/>
                <a:moveTo>
                  <a:pt x="126281" y="153330"/>
                </a:moveTo>
                <a:cubicBezTo>
                  <a:pt x="134206" y="147340"/>
                  <a:pt x="144847" y="147340"/>
                  <a:pt x="152772" y="153330"/>
                </a:cubicBezTo>
                <a:cubicBezTo>
                  <a:pt x="160474" y="159134"/>
                  <a:pt x="169887" y="164753"/>
                  <a:pt x="180380" y="166167"/>
                </a:cubicBezTo>
                <a:cubicBezTo>
                  <a:pt x="185254" y="166836"/>
                  <a:pt x="189756" y="163376"/>
                  <a:pt x="190426" y="158502"/>
                </a:cubicBezTo>
                <a:cubicBezTo>
                  <a:pt x="191095" y="153628"/>
                  <a:pt x="187635" y="149126"/>
                  <a:pt x="182761" y="148456"/>
                </a:cubicBezTo>
                <a:cubicBezTo>
                  <a:pt x="176845" y="147675"/>
                  <a:pt x="170408" y="144252"/>
                  <a:pt x="163525" y="139080"/>
                </a:cubicBezTo>
                <a:cubicBezTo>
                  <a:pt x="149237" y="128290"/>
                  <a:pt x="129853" y="128290"/>
                  <a:pt x="115528" y="139080"/>
                </a:cubicBezTo>
                <a:cubicBezTo>
                  <a:pt x="106598" y="145814"/>
                  <a:pt x="100385" y="148865"/>
                  <a:pt x="95250" y="148865"/>
                </a:cubicBezTo>
                <a:cubicBezTo>
                  <a:pt x="90115" y="148865"/>
                  <a:pt x="83902" y="145814"/>
                  <a:pt x="74972" y="139080"/>
                </a:cubicBezTo>
                <a:cubicBezTo>
                  <a:pt x="60685" y="128290"/>
                  <a:pt x="41300" y="128290"/>
                  <a:pt x="26975" y="139080"/>
                </a:cubicBezTo>
                <a:cubicBezTo>
                  <a:pt x="20092" y="144252"/>
                  <a:pt x="13655" y="147675"/>
                  <a:pt x="7739" y="148456"/>
                </a:cubicBezTo>
                <a:cubicBezTo>
                  <a:pt x="2865" y="149126"/>
                  <a:pt x="-595" y="153591"/>
                  <a:pt x="74" y="158502"/>
                </a:cubicBezTo>
                <a:cubicBezTo>
                  <a:pt x="744" y="163413"/>
                  <a:pt x="5209" y="166836"/>
                  <a:pt x="10120" y="166167"/>
                </a:cubicBezTo>
                <a:cubicBezTo>
                  <a:pt x="20613" y="164753"/>
                  <a:pt x="30063" y="159134"/>
                  <a:pt x="37728" y="153330"/>
                </a:cubicBezTo>
                <a:cubicBezTo>
                  <a:pt x="45653" y="147340"/>
                  <a:pt x="56294" y="147340"/>
                  <a:pt x="64219" y="153330"/>
                </a:cubicBezTo>
                <a:cubicBezTo>
                  <a:pt x="73223" y="160139"/>
                  <a:pt x="83679" y="166688"/>
                  <a:pt x="95250" y="166688"/>
                </a:cubicBezTo>
                <a:cubicBezTo>
                  <a:pt x="106821" y="166688"/>
                  <a:pt x="117239" y="160102"/>
                  <a:pt x="126281" y="153330"/>
                </a:cubicBezTo>
                <a:close/>
              </a:path>
            </a:pathLst>
          </a:custGeom>
          <a:solidFill>
            <a:srgbClr val="4F46E5"/>
          </a:solidFill>
          <a:ln/>
        </p:spPr>
      </p:sp>
      <p:sp>
        <p:nvSpPr>
          <p:cNvPr id="7" name="Text 5"/>
          <p:cNvSpPr/>
          <p:nvPr/>
        </p:nvSpPr>
        <p:spPr>
          <a:xfrm>
            <a:off x="857250" y="1838325"/>
            <a:ext cx="4981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Motion Principles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19125" y="2400300"/>
            <a:ext cx="5124450" cy="1885950"/>
          </a:xfrm>
          <a:custGeom>
            <a:avLst/>
            <a:gdLst/>
            <a:ahLst/>
            <a:cxnLst/>
            <a:rect l="l" t="t" r="r" b="b"/>
            <a:pathLst>
              <a:path w="5124450" h="1885950">
                <a:moveTo>
                  <a:pt x="114307" y="0"/>
                </a:moveTo>
                <a:lnTo>
                  <a:pt x="5010143" y="0"/>
                </a:lnTo>
                <a:cubicBezTo>
                  <a:pt x="5073273" y="0"/>
                  <a:pt x="5124450" y="51177"/>
                  <a:pt x="5124450" y="114307"/>
                </a:cubicBezTo>
                <a:lnTo>
                  <a:pt x="5124450" y="1771643"/>
                </a:lnTo>
                <a:cubicBezTo>
                  <a:pt x="5124450" y="1834773"/>
                  <a:pt x="5073273" y="1885950"/>
                  <a:pt x="5010143" y="1885950"/>
                </a:cubicBezTo>
                <a:lnTo>
                  <a:pt x="114307" y="1885950"/>
                </a:lnTo>
                <a:cubicBezTo>
                  <a:pt x="51177" y="1885950"/>
                  <a:pt x="0" y="1834773"/>
                  <a:pt x="0" y="1771643"/>
                </a:cubicBezTo>
                <a:lnTo>
                  <a:pt x="0" y="114307"/>
                </a:lnTo>
                <a:cubicBezTo>
                  <a:pt x="0" y="51219"/>
                  <a:pt x="51219" y="0"/>
                  <a:pt x="114307" y="0"/>
                </a:cubicBezTo>
                <a:close/>
              </a:path>
            </a:pathLst>
          </a:custGeom>
          <a:solidFill>
            <a:srgbClr val="F8FAFC"/>
          </a:solidFill>
          <a:ln/>
        </p:spPr>
      </p:sp>
      <p:sp>
        <p:nvSpPr>
          <p:cNvPr id="9" name="Shape 7"/>
          <p:cNvSpPr/>
          <p:nvPr/>
        </p:nvSpPr>
        <p:spPr>
          <a:xfrm>
            <a:off x="771525" y="25527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4F46E5">
              <a:alpha val="10196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866775" y="2667000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88106" y="40481"/>
                </a:moveTo>
                <a:lnTo>
                  <a:pt x="88106" y="26194"/>
                </a:lnTo>
                <a:lnTo>
                  <a:pt x="102394" y="26194"/>
                </a:lnTo>
                <a:lnTo>
                  <a:pt x="102394" y="40481"/>
                </a:lnTo>
                <a:lnTo>
                  <a:pt x="88106" y="40481"/>
                </a:lnTo>
                <a:close/>
                <a:moveTo>
                  <a:pt x="85725" y="9525"/>
                </a:moveTo>
                <a:cubicBezTo>
                  <a:pt x="77837" y="9525"/>
                  <a:pt x="71438" y="15925"/>
                  <a:pt x="71438" y="23813"/>
                </a:cubicBezTo>
                <a:lnTo>
                  <a:pt x="71438" y="25003"/>
                </a:lnTo>
                <a:lnTo>
                  <a:pt x="36195" y="25003"/>
                </a:lnTo>
                <a:cubicBezTo>
                  <a:pt x="33099" y="18663"/>
                  <a:pt x="26581" y="14288"/>
                  <a:pt x="19050" y="14288"/>
                </a:cubicBezTo>
                <a:cubicBezTo>
                  <a:pt x="8543" y="14288"/>
                  <a:pt x="0" y="22830"/>
                  <a:pt x="0" y="33338"/>
                </a:cubicBezTo>
                <a:cubicBezTo>
                  <a:pt x="0" y="43845"/>
                  <a:pt x="8543" y="52388"/>
                  <a:pt x="19050" y="52388"/>
                </a:cubicBezTo>
                <a:cubicBezTo>
                  <a:pt x="26581" y="52388"/>
                  <a:pt x="33099" y="48012"/>
                  <a:pt x="36195" y="41672"/>
                </a:cubicBezTo>
                <a:lnTo>
                  <a:pt x="56108" y="41672"/>
                </a:lnTo>
                <a:cubicBezTo>
                  <a:pt x="38576" y="53459"/>
                  <a:pt x="26670" y="72926"/>
                  <a:pt x="25152" y="95250"/>
                </a:cubicBezTo>
                <a:lnTo>
                  <a:pt x="23813" y="95250"/>
                </a:lnTo>
                <a:cubicBezTo>
                  <a:pt x="15925" y="95250"/>
                  <a:pt x="9525" y="101650"/>
                  <a:pt x="9525" y="109537"/>
                </a:cubicBezTo>
                <a:lnTo>
                  <a:pt x="9525" y="128588"/>
                </a:lnTo>
                <a:cubicBezTo>
                  <a:pt x="9525" y="136475"/>
                  <a:pt x="15925" y="142875"/>
                  <a:pt x="23813" y="142875"/>
                </a:cubicBezTo>
                <a:lnTo>
                  <a:pt x="42863" y="142875"/>
                </a:lnTo>
                <a:cubicBezTo>
                  <a:pt x="50750" y="142875"/>
                  <a:pt x="57150" y="136475"/>
                  <a:pt x="57150" y="128588"/>
                </a:cubicBezTo>
                <a:lnTo>
                  <a:pt x="57150" y="109537"/>
                </a:lnTo>
                <a:cubicBezTo>
                  <a:pt x="57150" y="101650"/>
                  <a:pt x="50750" y="95250"/>
                  <a:pt x="42863" y="95250"/>
                </a:cubicBezTo>
                <a:lnTo>
                  <a:pt x="41880" y="95250"/>
                </a:lnTo>
                <a:cubicBezTo>
                  <a:pt x="43636" y="75307"/>
                  <a:pt x="56317" y="58519"/>
                  <a:pt x="73878" y="50869"/>
                </a:cubicBezTo>
                <a:cubicBezTo>
                  <a:pt x="76438" y="54650"/>
                  <a:pt x="80784" y="57150"/>
                  <a:pt x="85725" y="57150"/>
                </a:cubicBezTo>
                <a:lnTo>
                  <a:pt x="104775" y="57150"/>
                </a:lnTo>
                <a:cubicBezTo>
                  <a:pt x="109716" y="57150"/>
                  <a:pt x="114032" y="54650"/>
                  <a:pt x="116622" y="50869"/>
                </a:cubicBezTo>
                <a:cubicBezTo>
                  <a:pt x="134183" y="58519"/>
                  <a:pt x="146864" y="75307"/>
                  <a:pt x="148620" y="95250"/>
                </a:cubicBezTo>
                <a:lnTo>
                  <a:pt x="147638" y="95250"/>
                </a:lnTo>
                <a:cubicBezTo>
                  <a:pt x="139750" y="95250"/>
                  <a:pt x="133350" y="101650"/>
                  <a:pt x="133350" y="109537"/>
                </a:cubicBezTo>
                <a:lnTo>
                  <a:pt x="133350" y="128588"/>
                </a:lnTo>
                <a:cubicBezTo>
                  <a:pt x="133350" y="136475"/>
                  <a:pt x="139750" y="142875"/>
                  <a:pt x="147638" y="142875"/>
                </a:cubicBezTo>
                <a:lnTo>
                  <a:pt x="166688" y="142875"/>
                </a:lnTo>
                <a:cubicBezTo>
                  <a:pt x="174575" y="142875"/>
                  <a:pt x="180975" y="136475"/>
                  <a:pt x="180975" y="128588"/>
                </a:cubicBezTo>
                <a:lnTo>
                  <a:pt x="180975" y="109537"/>
                </a:lnTo>
                <a:cubicBezTo>
                  <a:pt x="180975" y="101650"/>
                  <a:pt x="174575" y="95250"/>
                  <a:pt x="166688" y="95250"/>
                </a:cubicBezTo>
                <a:lnTo>
                  <a:pt x="165348" y="95250"/>
                </a:lnTo>
                <a:cubicBezTo>
                  <a:pt x="163860" y="72926"/>
                  <a:pt x="151924" y="53459"/>
                  <a:pt x="134392" y="41672"/>
                </a:cubicBezTo>
                <a:lnTo>
                  <a:pt x="154305" y="41672"/>
                </a:lnTo>
                <a:cubicBezTo>
                  <a:pt x="157401" y="48012"/>
                  <a:pt x="163919" y="52388"/>
                  <a:pt x="171450" y="52388"/>
                </a:cubicBezTo>
                <a:cubicBezTo>
                  <a:pt x="181957" y="52388"/>
                  <a:pt x="190500" y="43845"/>
                  <a:pt x="190500" y="33338"/>
                </a:cubicBezTo>
                <a:cubicBezTo>
                  <a:pt x="190500" y="22830"/>
                  <a:pt x="181957" y="14288"/>
                  <a:pt x="171450" y="14288"/>
                </a:cubicBezTo>
                <a:cubicBezTo>
                  <a:pt x="163919" y="14288"/>
                  <a:pt x="157401" y="18663"/>
                  <a:pt x="154305" y="25003"/>
                </a:cubicBezTo>
                <a:lnTo>
                  <a:pt x="119062" y="25003"/>
                </a:lnTo>
                <a:lnTo>
                  <a:pt x="119062" y="23813"/>
                </a:lnTo>
                <a:cubicBezTo>
                  <a:pt x="119062" y="15925"/>
                  <a:pt x="112663" y="9525"/>
                  <a:pt x="104775" y="9525"/>
                </a:cubicBezTo>
                <a:lnTo>
                  <a:pt x="85725" y="9525"/>
                </a:lnTo>
                <a:close/>
                <a:moveTo>
                  <a:pt x="26194" y="111919"/>
                </a:moveTo>
                <a:lnTo>
                  <a:pt x="40481" y="111919"/>
                </a:lnTo>
                <a:lnTo>
                  <a:pt x="40481" y="126206"/>
                </a:lnTo>
                <a:lnTo>
                  <a:pt x="26194" y="126206"/>
                </a:lnTo>
                <a:lnTo>
                  <a:pt x="26194" y="111919"/>
                </a:lnTo>
                <a:close/>
                <a:moveTo>
                  <a:pt x="150019" y="126206"/>
                </a:moveTo>
                <a:lnTo>
                  <a:pt x="150019" y="111919"/>
                </a:lnTo>
                <a:lnTo>
                  <a:pt x="164306" y="111919"/>
                </a:lnTo>
                <a:lnTo>
                  <a:pt x="164306" y="126206"/>
                </a:lnTo>
                <a:lnTo>
                  <a:pt x="150019" y="126206"/>
                </a:lnTo>
                <a:close/>
              </a:path>
            </a:pathLst>
          </a:custGeom>
          <a:solidFill>
            <a:srgbClr val="4F46E5"/>
          </a:solidFill>
          <a:ln/>
        </p:spPr>
      </p:sp>
      <p:sp>
        <p:nvSpPr>
          <p:cNvPr id="11" name="Text 9"/>
          <p:cNvSpPr/>
          <p:nvPr/>
        </p:nvSpPr>
        <p:spPr>
          <a:xfrm>
            <a:off x="1266825" y="2628900"/>
            <a:ext cx="1638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Custom Bezier Curve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71525" y="3048000"/>
            <a:ext cx="48958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0F172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All motion must be incredibly smooth. Avoid rigid, linear easing. Use a custom bezier curve for almost all UI transitions.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76288" y="3662362"/>
            <a:ext cx="4810125" cy="466725"/>
          </a:xfrm>
          <a:custGeom>
            <a:avLst/>
            <a:gdLst/>
            <a:ahLst/>
            <a:cxnLst/>
            <a:rect l="l" t="t" r="r" b="b"/>
            <a:pathLst>
              <a:path w="4810125" h="466725">
                <a:moveTo>
                  <a:pt x="76202" y="0"/>
                </a:moveTo>
                <a:lnTo>
                  <a:pt x="4733923" y="0"/>
                </a:lnTo>
                <a:cubicBezTo>
                  <a:pt x="4776008" y="0"/>
                  <a:pt x="4810125" y="34117"/>
                  <a:pt x="4810125" y="76202"/>
                </a:cubicBezTo>
                <a:lnTo>
                  <a:pt x="4810125" y="390523"/>
                </a:lnTo>
                <a:cubicBezTo>
                  <a:pt x="4810125" y="432608"/>
                  <a:pt x="4776008" y="466725"/>
                  <a:pt x="4733923" y="466725"/>
                </a:cubicBezTo>
                <a:lnTo>
                  <a:pt x="76202" y="466725"/>
                </a:lnTo>
                <a:cubicBezTo>
                  <a:pt x="34117" y="466725"/>
                  <a:pt x="0" y="432608"/>
                  <a:pt x="0" y="390523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2E8F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895350" y="3838575"/>
            <a:ext cx="2307431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F46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cubic-bezier(0.4, 0, 0.2, 1)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19125" y="4724400"/>
            <a:ext cx="5124450" cy="1543050"/>
          </a:xfrm>
          <a:custGeom>
            <a:avLst/>
            <a:gdLst/>
            <a:ahLst/>
            <a:cxnLst/>
            <a:rect l="l" t="t" r="r" b="b"/>
            <a:pathLst>
              <a:path w="5124450" h="1543050">
                <a:moveTo>
                  <a:pt x="114294" y="0"/>
                </a:moveTo>
                <a:lnTo>
                  <a:pt x="5010156" y="0"/>
                </a:lnTo>
                <a:cubicBezTo>
                  <a:pt x="5073237" y="0"/>
                  <a:pt x="5124450" y="51213"/>
                  <a:pt x="5124450" y="114294"/>
                </a:cubicBezTo>
                <a:lnTo>
                  <a:pt x="5124450" y="1428756"/>
                </a:lnTo>
                <a:cubicBezTo>
                  <a:pt x="5124450" y="1491837"/>
                  <a:pt x="5073237" y="1543050"/>
                  <a:pt x="5010156" y="1543050"/>
                </a:cubicBezTo>
                <a:lnTo>
                  <a:pt x="114294" y="1543050"/>
                </a:lnTo>
                <a:cubicBezTo>
                  <a:pt x="51213" y="1543050"/>
                  <a:pt x="0" y="1491837"/>
                  <a:pt x="0" y="1428756"/>
                </a:cubicBezTo>
                <a:lnTo>
                  <a:pt x="0" y="114294"/>
                </a:lnTo>
                <a:cubicBezTo>
                  <a:pt x="0" y="51213"/>
                  <a:pt x="51213" y="0"/>
                  <a:pt x="114294" y="0"/>
                </a:cubicBezTo>
                <a:close/>
              </a:path>
            </a:pathLst>
          </a:custGeom>
          <a:solidFill>
            <a:srgbClr val="F8FAFC"/>
          </a:solidFill>
          <a:ln/>
        </p:spPr>
      </p:sp>
      <p:sp>
        <p:nvSpPr>
          <p:cNvPr id="16" name="Shape 14"/>
          <p:cNvSpPr/>
          <p:nvPr/>
        </p:nvSpPr>
        <p:spPr>
          <a:xfrm>
            <a:off x="771525" y="48768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10B981">
              <a:alpha val="10196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895350" y="49911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85725" y="19050"/>
                </a:moveTo>
                <a:lnTo>
                  <a:pt x="104775" y="19050"/>
                </a:lnTo>
                <a:lnTo>
                  <a:pt x="104775" y="142875"/>
                </a:lnTo>
                <a:cubicBezTo>
                  <a:pt x="104775" y="148144"/>
                  <a:pt x="109031" y="152400"/>
                  <a:pt x="114300" y="152400"/>
                </a:cubicBezTo>
                <a:lnTo>
                  <a:pt x="123825" y="152400"/>
                </a:lnTo>
                <a:cubicBezTo>
                  <a:pt x="129094" y="152400"/>
                  <a:pt x="133350" y="148144"/>
                  <a:pt x="133350" y="142875"/>
                </a:cubicBezTo>
                <a:cubicBezTo>
                  <a:pt x="133350" y="137606"/>
                  <a:pt x="129094" y="133350"/>
                  <a:pt x="123825" y="133350"/>
                </a:cubicBezTo>
                <a:lnTo>
                  <a:pt x="123825" y="19050"/>
                </a:lnTo>
                <a:cubicBezTo>
                  <a:pt x="123825" y="8543"/>
                  <a:pt x="115282" y="0"/>
                  <a:pt x="104775" y="0"/>
                </a:cubicBezTo>
                <a:lnTo>
                  <a:pt x="76200" y="0"/>
                </a:lnTo>
                <a:lnTo>
                  <a:pt x="76200" y="0"/>
                </a:lnTo>
                <a:lnTo>
                  <a:pt x="28575" y="0"/>
                </a:lnTo>
                <a:cubicBezTo>
                  <a:pt x="18068" y="0"/>
                  <a:pt x="9525" y="8543"/>
                  <a:pt x="9525" y="19050"/>
                </a:cubicBezTo>
                <a:lnTo>
                  <a:pt x="9525" y="133350"/>
                </a:lnTo>
                <a:cubicBezTo>
                  <a:pt x="4256" y="133350"/>
                  <a:pt x="0" y="137606"/>
                  <a:pt x="0" y="142875"/>
                </a:cubicBezTo>
                <a:cubicBezTo>
                  <a:pt x="0" y="148144"/>
                  <a:pt x="4256" y="152400"/>
                  <a:pt x="9525" y="152400"/>
                </a:cubicBezTo>
                <a:lnTo>
                  <a:pt x="76200" y="152400"/>
                </a:lnTo>
                <a:cubicBezTo>
                  <a:pt x="81469" y="152400"/>
                  <a:pt x="85725" y="148144"/>
                  <a:pt x="85725" y="142875"/>
                </a:cubicBezTo>
                <a:lnTo>
                  <a:pt x="85725" y="19050"/>
                </a:lnTo>
                <a:close/>
                <a:moveTo>
                  <a:pt x="47625" y="76200"/>
                </a:moveTo>
                <a:cubicBezTo>
                  <a:pt x="47625" y="70943"/>
                  <a:pt x="51893" y="66675"/>
                  <a:pt x="57150" y="66675"/>
                </a:cubicBezTo>
                <a:cubicBezTo>
                  <a:pt x="62407" y="66675"/>
                  <a:pt x="66675" y="70943"/>
                  <a:pt x="66675" y="76200"/>
                </a:cubicBezTo>
                <a:cubicBezTo>
                  <a:pt x="66675" y="81457"/>
                  <a:pt x="62407" y="85725"/>
                  <a:pt x="57150" y="85725"/>
                </a:cubicBezTo>
                <a:cubicBezTo>
                  <a:pt x="51893" y="85725"/>
                  <a:pt x="47625" y="81457"/>
                  <a:pt x="47625" y="7620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18" name="Text 16"/>
          <p:cNvSpPr/>
          <p:nvPr/>
        </p:nvSpPr>
        <p:spPr>
          <a:xfrm>
            <a:off x="1266825" y="4953000"/>
            <a:ext cx="120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Loading &amp; Exits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71525" y="5372100"/>
            <a:ext cx="48958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0F172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When the initial app loading state or splash screen is exiting, the transition should be exceptionally smooth and dissolve organically, avoiding harsh directional swipes.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215063" y="1604963"/>
            <a:ext cx="5591175" cy="3324225"/>
          </a:xfrm>
          <a:custGeom>
            <a:avLst/>
            <a:gdLst/>
            <a:ahLst/>
            <a:cxnLst/>
            <a:rect l="l" t="t" r="r" b="b"/>
            <a:pathLst>
              <a:path w="5591175" h="3324225">
                <a:moveTo>
                  <a:pt x="152416" y="0"/>
                </a:moveTo>
                <a:lnTo>
                  <a:pt x="5438759" y="0"/>
                </a:lnTo>
                <a:cubicBezTo>
                  <a:pt x="5522936" y="0"/>
                  <a:pt x="5591175" y="68239"/>
                  <a:pt x="5591175" y="152416"/>
                </a:cubicBezTo>
                <a:lnTo>
                  <a:pt x="5591175" y="3171809"/>
                </a:lnTo>
                <a:cubicBezTo>
                  <a:pt x="5591175" y="3255986"/>
                  <a:pt x="5522936" y="3324225"/>
                  <a:pt x="5438759" y="3324225"/>
                </a:cubicBezTo>
                <a:lnTo>
                  <a:pt x="152416" y="3324225"/>
                </a:lnTo>
                <a:cubicBezTo>
                  <a:pt x="68239" y="3324225"/>
                  <a:pt x="0" y="3255986"/>
                  <a:pt x="0" y="3171809"/>
                </a:cubicBezTo>
                <a:lnTo>
                  <a:pt x="0" y="152416"/>
                </a:lnTo>
                <a:cubicBezTo>
                  <a:pt x="0" y="68295"/>
                  <a:pt x="68295" y="0"/>
                  <a:pt x="152416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28575" dist="9525" dir="5400000">
              <a:srgbClr val="000000">
                <a:alpha val="10196"/>
              </a:srgbClr>
            </a:outerShdw>
          </a:effectLst>
        </p:spPr>
      </p:sp>
      <p:sp>
        <p:nvSpPr>
          <p:cNvPr id="21" name="Shape 19"/>
          <p:cNvSpPr/>
          <p:nvPr/>
        </p:nvSpPr>
        <p:spPr>
          <a:xfrm>
            <a:off x="6484144" y="1876425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62694" y="0"/>
                </a:moveTo>
                <a:cubicBezTo>
                  <a:pt x="57745" y="0"/>
                  <a:pt x="53764" y="3981"/>
                  <a:pt x="53764" y="8930"/>
                </a:cubicBezTo>
                <a:cubicBezTo>
                  <a:pt x="53764" y="13878"/>
                  <a:pt x="57745" y="17859"/>
                  <a:pt x="62694" y="17859"/>
                </a:cubicBezTo>
                <a:lnTo>
                  <a:pt x="74600" y="17859"/>
                </a:lnTo>
                <a:lnTo>
                  <a:pt x="74600" y="27273"/>
                </a:lnTo>
                <a:cubicBezTo>
                  <a:pt x="34417" y="31700"/>
                  <a:pt x="3163" y="65782"/>
                  <a:pt x="3163" y="107156"/>
                </a:cubicBezTo>
                <a:cubicBezTo>
                  <a:pt x="3163" y="151544"/>
                  <a:pt x="39142" y="187523"/>
                  <a:pt x="83530" y="187523"/>
                </a:cubicBezTo>
                <a:cubicBezTo>
                  <a:pt x="127918" y="187523"/>
                  <a:pt x="163897" y="151544"/>
                  <a:pt x="163897" y="107156"/>
                </a:cubicBezTo>
                <a:cubicBezTo>
                  <a:pt x="163897" y="92348"/>
                  <a:pt x="159879" y="78470"/>
                  <a:pt x="152884" y="66526"/>
                </a:cubicBezTo>
                <a:lnTo>
                  <a:pt x="163376" y="56034"/>
                </a:lnTo>
                <a:cubicBezTo>
                  <a:pt x="168027" y="51383"/>
                  <a:pt x="168027" y="43830"/>
                  <a:pt x="163376" y="39179"/>
                </a:cubicBezTo>
                <a:cubicBezTo>
                  <a:pt x="158725" y="34528"/>
                  <a:pt x="151172" y="34528"/>
                  <a:pt x="146521" y="39179"/>
                </a:cubicBezTo>
                <a:lnTo>
                  <a:pt x="137815" y="47885"/>
                </a:lnTo>
                <a:cubicBezTo>
                  <a:pt x="125574" y="36649"/>
                  <a:pt x="109835" y="29170"/>
                  <a:pt x="92422" y="27236"/>
                </a:cubicBezTo>
                <a:lnTo>
                  <a:pt x="92422" y="17822"/>
                </a:lnTo>
                <a:lnTo>
                  <a:pt x="104329" y="17822"/>
                </a:lnTo>
                <a:cubicBezTo>
                  <a:pt x="109277" y="17822"/>
                  <a:pt x="113258" y="13841"/>
                  <a:pt x="113258" y="8892"/>
                </a:cubicBezTo>
                <a:cubicBezTo>
                  <a:pt x="113258" y="3944"/>
                  <a:pt x="109277" y="-37"/>
                  <a:pt x="104329" y="-37"/>
                </a:cubicBezTo>
                <a:lnTo>
                  <a:pt x="62657" y="-37"/>
                </a:lnTo>
                <a:close/>
                <a:moveTo>
                  <a:pt x="92459" y="68461"/>
                </a:moveTo>
                <a:lnTo>
                  <a:pt x="92459" y="107156"/>
                </a:lnTo>
                <a:cubicBezTo>
                  <a:pt x="92459" y="112105"/>
                  <a:pt x="88478" y="116086"/>
                  <a:pt x="83530" y="116086"/>
                </a:cubicBezTo>
                <a:cubicBezTo>
                  <a:pt x="78581" y="116086"/>
                  <a:pt x="74600" y="112105"/>
                  <a:pt x="74600" y="107156"/>
                </a:cubicBezTo>
                <a:lnTo>
                  <a:pt x="74600" y="68461"/>
                </a:lnTo>
                <a:cubicBezTo>
                  <a:pt x="74600" y="63512"/>
                  <a:pt x="78581" y="59531"/>
                  <a:pt x="83530" y="59531"/>
                </a:cubicBezTo>
                <a:cubicBezTo>
                  <a:pt x="88478" y="59531"/>
                  <a:pt x="92459" y="63512"/>
                  <a:pt x="92459" y="68461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22" name="Text 20"/>
          <p:cNvSpPr/>
          <p:nvPr/>
        </p:nvSpPr>
        <p:spPr>
          <a:xfrm>
            <a:off x="6686550" y="1838325"/>
            <a:ext cx="4981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Duration Rules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448425" y="2257425"/>
            <a:ext cx="5124450" cy="1143000"/>
          </a:xfrm>
          <a:custGeom>
            <a:avLst/>
            <a:gdLst/>
            <a:ahLst/>
            <a:cxnLst/>
            <a:rect l="l" t="t" r="r" b="b"/>
            <a:pathLst>
              <a:path w="5124450" h="1143000">
                <a:moveTo>
                  <a:pt x="114300" y="0"/>
                </a:moveTo>
                <a:lnTo>
                  <a:pt x="5010150" y="0"/>
                </a:lnTo>
                <a:cubicBezTo>
                  <a:pt x="5073234" y="0"/>
                  <a:pt x="5124450" y="51216"/>
                  <a:pt x="5124450" y="114300"/>
                </a:cubicBezTo>
                <a:lnTo>
                  <a:pt x="5124450" y="1028700"/>
                </a:lnTo>
                <a:cubicBezTo>
                  <a:pt x="5124450" y="1091784"/>
                  <a:pt x="5073234" y="1143000"/>
                  <a:pt x="5010150" y="1143000"/>
                </a:cubicBezTo>
                <a:lnTo>
                  <a:pt x="114300" y="1143000"/>
                </a:lnTo>
                <a:cubicBezTo>
                  <a:pt x="51216" y="1143000"/>
                  <a:pt x="0" y="1091784"/>
                  <a:pt x="0" y="10287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F8FAFC"/>
          </a:solidFill>
          <a:ln/>
        </p:spPr>
      </p:sp>
      <p:sp>
        <p:nvSpPr>
          <p:cNvPr id="24" name="Text 22"/>
          <p:cNvSpPr/>
          <p:nvPr/>
        </p:nvSpPr>
        <p:spPr>
          <a:xfrm>
            <a:off x="6600825" y="2428875"/>
            <a:ext cx="144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Micro-interactions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10779770" y="2409825"/>
            <a:ext cx="638175" cy="266700"/>
          </a:xfrm>
          <a:custGeom>
            <a:avLst/>
            <a:gdLst/>
            <a:ahLst/>
            <a:cxnLst/>
            <a:rect l="l" t="t" r="r" b="b"/>
            <a:pathLst>
              <a:path w="638175" h="266700">
                <a:moveTo>
                  <a:pt x="133350" y="0"/>
                </a:moveTo>
                <a:lnTo>
                  <a:pt x="504825" y="0"/>
                </a:lnTo>
                <a:cubicBezTo>
                  <a:pt x="578423" y="0"/>
                  <a:pt x="638175" y="59752"/>
                  <a:pt x="638175" y="133350"/>
                </a:cubicBezTo>
                <a:lnTo>
                  <a:pt x="638175" y="133350"/>
                </a:lnTo>
                <a:cubicBezTo>
                  <a:pt x="638175" y="206948"/>
                  <a:pt x="578423" y="266700"/>
                  <a:pt x="504825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4F46E5">
              <a:alpha val="10196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10779770" y="2409825"/>
            <a:ext cx="70485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4F46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150ms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600825" y="2752725"/>
            <a:ext cx="48958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0F172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Hover states, toggles, and small feedback. Snappy and responsive.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448425" y="3552825"/>
            <a:ext cx="5124450" cy="1143000"/>
          </a:xfrm>
          <a:custGeom>
            <a:avLst/>
            <a:gdLst/>
            <a:ahLst/>
            <a:cxnLst/>
            <a:rect l="l" t="t" r="r" b="b"/>
            <a:pathLst>
              <a:path w="5124450" h="1143000">
                <a:moveTo>
                  <a:pt x="114300" y="0"/>
                </a:moveTo>
                <a:lnTo>
                  <a:pt x="5010150" y="0"/>
                </a:lnTo>
                <a:cubicBezTo>
                  <a:pt x="5073234" y="0"/>
                  <a:pt x="5124450" y="51216"/>
                  <a:pt x="5124450" y="114300"/>
                </a:cubicBezTo>
                <a:lnTo>
                  <a:pt x="5124450" y="1028700"/>
                </a:lnTo>
                <a:cubicBezTo>
                  <a:pt x="5124450" y="1091784"/>
                  <a:pt x="5073234" y="1143000"/>
                  <a:pt x="5010150" y="1143000"/>
                </a:cubicBezTo>
                <a:lnTo>
                  <a:pt x="114300" y="1143000"/>
                </a:lnTo>
                <a:cubicBezTo>
                  <a:pt x="51216" y="1143000"/>
                  <a:pt x="0" y="1091784"/>
                  <a:pt x="0" y="10287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F8FAFC"/>
          </a:solidFill>
          <a:ln/>
        </p:spPr>
      </p:sp>
      <p:sp>
        <p:nvSpPr>
          <p:cNvPr id="29" name="Text 27"/>
          <p:cNvSpPr/>
          <p:nvPr/>
        </p:nvSpPr>
        <p:spPr>
          <a:xfrm>
            <a:off x="6600825" y="3724275"/>
            <a:ext cx="1600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Complex Transitions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10435530" y="3705225"/>
            <a:ext cx="981075" cy="266700"/>
          </a:xfrm>
          <a:custGeom>
            <a:avLst/>
            <a:gdLst/>
            <a:ahLst/>
            <a:cxnLst/>
            <a:rect l="l" t="t" r="r" b="b"/>
            <a:pathLst>
              <a:path w="981075" h="266700">
                <a:moveTo>
                  <a:pt x="133350" y="0"/>
                </a:moveTo>
                <a:lnTo>
                  <a:pt x="847725" y="0"/>
                </a:lnTo>
                <a:cubicBezTo>
                  <a:pt x="921323" y="0"/>
                  <a:pt x="981075" y="59752"/>
                  <a:pt x="981075" y="133350"/>
                </a:cubicBezTo>
                <a:lnTo>
                  <a:pt x="981075" y="133350"/>
                </a:lnTo>
                <a:cubicBezTo>
                  <a:pt x="981075" y="206948"/>
                  <a:pt x="921323" y="266700"/>
                  <a:pt x="847725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10B981">
              <a:alpha val="10196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10435530" y="3705225"/>
            <a:ext cx="104775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0B98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250-300ms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600825" y="4048125"/>
            <a:ext cx="48958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0F172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Modals, page routes, and larger UI changes. Allows the eye to track the change.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215063" y="5129213"/>
            <a:ext cx="5591175" cy="1514475"/>
          </a:xfrm>
          <a:custGeom>
            <a:avLst/>
            <a:gdLst/>
            <a:ahLst/>
            <a:cxnLst/>
            <a:rect l="l" t="t" r="r" b="b"/>
            <a:pathLst>
              <a:path w="5591175" h="1514475">
                <a:moveTo>
                  <a:pt x="152402" y="0"/>
                </a:moveTo>
                <a:lnTo>
                  <a:pt x="5438773" y="0"/>
                </a:lnTo>
                <a:cubicBezTo>
                  <a:pt x="5522942" y="0"/>
                  <a:pt x="5591175" y="68233"/>
                  <a:pt x="5591175" y="152402"/>
                </a:cubicBezTo>
                <a:lnTo>
                  <a:pt x="5591175" y="1362073"/>
                </a:lnTo>
                <a:cubicBezTo>
                  <a:pt x="5591175" y="1446242"/>
                  <a:pt x="5522942" y="1514475"/>
                  <a:pt x="5438773" y="1514475"/>
                </a:cubicBezTo>
                <a:lnTo>
                  <a:pt x="152402" y="1514475"/>
                </a:lnTo>
                <a:cubicBezTo>
                  <a:pt x="68233" y="1514475"/>
                  <a:pt x="0" y="1446242"/>
                  <a:pt x="0" y="1362073"/>
                </a:cubicBezTo>
                <a:lnTo>
                  <a:pt x="0" y="152402"/>
                </a:lnTo>
                <a:cubicBezTo>
                  <a:pt x="0" y="68233"/>
                  <a:pt x="68233" y="0"/>
                  <a:pt x="152402" y="0"/>
                </a:cubicBezTo>
                <a:close/>
              </a:path>
            </a:pathLst>
          </a:custGeom>
          <a:gradFill rotWithShape="1" flip="none">
            <a:gsLst>
              <a:gs pos="0">
                <a:srgbClr val="4F46E5">
                  <a:alpha val="5000"/>
                </a:srgbClr>
              </a:gs>
              <a:gs pos="100000">
                <a:srgbClr val="10B981">
                  <a:alpha val="5000"/>
                </a:srgbClr>
              </a:gs>
            </a:gsLst>
            <a:lin ang="2700000" scaled="1"/>
          </a:gradFill>
          <a:ln w="12700">
            <a:solidFill>
              <a:srgbClr val="4F46E5">
                <a:alpha val="20000"/>
              </a:srgbClr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6455569" y="5372100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98081" y="128588"/>
                </a:moveTo>
                <a:cubicBezTo>
                  <a:pt x="100526" y="121120"/>
                  <a:pt x="105415" y="114356"/>
                  <a:pt x="110940" y="108529"/>
                </a:cubicBezTo>
                <a:cubicBezTo>
                  <a:pt x="121890" y="97010"/>
                  <a:pt x="128587" y="81439"/>
                  <a:pt x="128587" y="64294"/>
                </a:cubicBezTo>
                <a:cubicBezTo>
                  <a:pt x="128587" y="28798"/>
                  <a:pt x="99789" y="0"/>
                  <a:pt x="64294" y="0"/>
                </a:cubicBezTo>
                <a:cubicBezTo>
                  <a:pt x="28798" y="0"/>
                  <a:pt x="0" y="28798"/>
                  <a:pt x="0" y="64294"/>
                </a:cubicBezTo>
                <a:cubicBezTo>
                  <a:pt x="0" y="81439"/>
                  <a:pt x="6697" y="97010"/>
                  <a:pt x="17647" y="108529"/>
                </a:cubicBezTo>
                <a:cubicBezTo>
                  <a:pt x="23173" y="114356"/>
                  <a:pt x="28095" y="121120"/>
                  <a:pt x="30506" y="128588"/>
                </a:cubicBezTo>
                <a:lnTo>
                  <a:pt x="98048" y="128588"/>
                </a:lnTo>
                <a:close/>
                <a:moveTo>
                  <a:pt x="96441" y="144661"/>
                </a:moveTo>
                <a:lnTo>
                  <a:pt x="32147" y="144661"/>
                </a:lnTo>
                <a:lnTo>
                  <a:pt x="32147" y="150019"/>
                </a:lnTo>
                <a:cubicBezTo>
                  <a:pt x="32147" y="164820"/>
                  <a:pt x="44135" y="176808"/>
                  <a:pt x="58936" y="176808"/>
                </a:cubicBezTo>
                <a:lnTo>
                  <a:pt x="69652" y="176808"/>
                </a:lnTo>
                <a:cubicBezTo>
                  <a:pt x="84453" y="176808"/>
                  <a:pt x="96441" y="164820"/>
                  <a:pt x="96441" y="150019"/>
                </a:cubicBezTo>
                <a:lnTo>
                  <a:pt x="96441" y="144661"/>
                </a:lnTo>
                <a:close/>
                <a:moveTo>
                  <a:pt x="61615" y="37505"/>
                </a:moveTo>
                <a:cubicBezTo>
                  <a:pt x="48287" y="37505"/>
                  <a:pt x="37505" y="48287"/>
                  <a:pt x="37505" y="61615"/>
                </a:cubicBezTo>
                <a:cubicBezTo>
                  <a:pt x="37505" y="66069"/>
                  <a:pt x="33922" y="69652"/>
                  <a:pt x="29468" y="69652"/>
                </a:cubicBezTo>
                <a:cubicBezTo>
                  <a:pt x="25014" y="69652"/>
                  <a:pt x="21431" y="66069"/>
                  <a:pt x="21431" y="61615"/>
                </a:cubicBezTo>
                <a:cubicBezTo>
                  <a:pt x="21431" y="39413"/>
                  <a:pt x="39413" y="21431"/>
                  <a:pt x="61615" y="21431"/>
                </a:cubicBezTo>
                <a:cubicBezTo>
                  <a:pt x="66069" y="21431"/>
                  <a:pt x="69652" y="25014"/>
                  <a:pt x="69652" y="29468"/>
                </a:cubicBezTo>
                <a:cubicBezTo>
                  <a:pt x="69652" y="33922"/>
                  <a:pt x="66069" y="37505"/>
                  <a:pt x="61615" y="37505"/>
                </a:cubicBezTo>
                <a:close/>
              </a:path>
            </a:pathLst>
          </a:custGeom>
          <a:solidFill>
            <a:srgbClr val="4F46E5"/>
          </a:solidFill>
          <a:ln/>
        </p:spPr>
      </p:sp>
      <p:sp>
        <p:nvSpPr>
          <p:cNvPr id="35" name="Text 33"/>
          <p:cNvSpPr/>
          <p:nvPr/>
        </p:nvSpPr>
        <p:spPr>
          <a:xfrm>
            <a:off x="6629400" y="5324475"/>
            <a:ext cx="5067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Insight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410325" y="5705475"/>
            <a:ext cx="52768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4F46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Fluidity is Key: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0F172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Modern SaaS platforms feel premium not just by how they look, but how they move. Every transition should feel intentional and smooth.</a:t>
            </a: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105" kern="0" dirty="0">
                <a:solidFill>
                  <a:srgbClr val="4F46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UX Principles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0F172A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Core UX Principles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1049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Five behaviors that define the daily user experience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5763" y="1604963"/>
            <a:ext cx="5610225" cy="1704975"/>
          </a:xfrm>
          <a:custGeom>
            <a:avLst/>
            <a:gdLst/>
            <a:ahLst/>
            <a:cxnLst/>
            <a:rect l="l" t="t" r="r" b="b"/>
            <a:pathLst>
              <a:path w="5610225" h="1704975">
                <a:moveTo>
                  <a:pt x="152408" y="0"/>
                </a:moveTo>
                <a:lnTo>
                  <a:pt x="5457817" y="0"/>
                </a:lnTo>
                <a:cubicBezTo>
                  <a:pt x="5541990" y="0"/>
                  <a:pt x="5610225" y="68235"/>
                  <a:pt x="5610225" y="152408"/>
                </a:cubicBezTo>
                <a:lnTo>
                  <a:pt x="5610225" y="1552567"/>
                </a:lnTo>
                <a:cubicBezTo>
                  <a:pt x="5610225" y="1636740"/>
                  <a:pt x="5541990" y="1704975"/>
                  <a:pt x="5457817" y="1704975"/>
                </a:cubicBezTo>
                <a:lnTo>
                  <a:pt x="152408" y="1704975"/>
                </a:lnTo>
                <a:cubicBezTo>
                  <a:pt x="68235" y="1704975"/>
                  <a:pt x="0" y="1636740"/>
                  <a:pt x="0" y="1552567"/>
                </a:cubicBezTo>
                <a:lnTo>
                  <a:pt x="0" y="152408"/>
                </a:lnTo>
                <a:cubicBezTo>
                  <a:pt x="0" y="68292"/>
                  <a:pt x="68292" y="0"/>
                  <a:pt x="152408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28575" dist="9525" dir="540000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581025" y="18002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4F46E5"/>
          </a:solidFill>
          <a:ln/>
        </p:spPr>
      </p:sp>
      <p:sp>
        <p:nvSpPr>
          <p:cNvPr id="7" name="Text 5"/>
          <p:cNvSpPr/>
          <p:nvPr/>
        </p:nvSpPr>
        <p:spPr>
          <a:xfrm>
            <a:off x="533400" y="1800225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152525" y="1895475"/>
            <a:ext cx="2066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Never Block the Flow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81025" y="2371725"/>
            <a:ext cx="52959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0F172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non-modal side sheets or inline expansion for editing property details rather than full-screen modals that rip the user out of their context.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196013" y="1604963"/>
            <a:ext cx="5610225" cy="1704975"/>
          </a:xfrm>
          <a:custGeom>
            <a:avLst/>
            <a:gdLst/>
            <a:ahLst/>
            <a:cxnLst/>
            <a:rect l="l" t="t" r="r" b="b"/>
            <a:pathLst>
              <a:path w="5610225" h="1704975">
                <a:moveTo>
                  <a:pt x="152408" y="0"/>
                </a:moveTo>
                <a:lnTo>
                  <a:pt x="5457817" y="0"/>
                </a:lnTo>
                <a:cubicBezTo>
                  <a:pt x="5541990" y="0"/>
                  <a:pt x="5610225" y="68235"/>
                  <a:pt x="5610225" y="152408"/>
                </a:cubicBezTo>
                <a:lnTo>
                  <a:pt x="5610225" y="1552567"/>
                </a:lnTo>
                <a:cubicBezTo>
                  <a:pt x="5610225" y="1636740"/>
                  <a:pt x="5541990" y="1704975"/>
                  <a:pt x="5457817" y="1704975"/>
                </a:cubicBezTo>
                <a:lnTo>
                  <a:pt x="152408" y="1704975"/>
                </a:lnTo>
                <a:cubicBezTo>
                  <a:pt x="68235" y="1704975"/>
                  <a:pt x="0" y="1636740"/>
                  <a:pt x="0" y="1552567"/>
                </a:cubicBezTo>
                <a:lnTo>
                  <a:pt x="0" y="152408"/>
                </a:lnTo>
                <a:cubicBezTo>
                  <a:pt x="0" y="68292"/>
                  <a:pt x="68292" y="0"/>
                  <a:pt x="152408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28575" dist="9525" dir="5400000">
              <a:srgbClr val="000000">
                <a:alpha val="10196"/>
              </a:srgbClr>
            </a:outerShdw>
          </a:effectLst>
        </p:spPr>
      </p:sp>
      <p:sp>
        <p:nvSpPr>
          <p:cNvPr id="11" name="Shape 9"/>
          <p:cNvSpPr/>
          <p:nvPr/>
        </p:nvSpPr>
        <p:spPr>
          <a:xfrm>
            <a:off x="6391275" y="18002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12" name="Text 10"/>
          <p:cNvSpPr/>
          <p:nvPr/>
        </p:nvSpPr>
        <p:spPr>
          <a:xfrm>
            <a:off x="6343650" y="1800225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02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962775" y="1895475"/>
            <a:ext cx="2447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Instant System Feedback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391275" y="2371725"/>
            <a:ext cx="52959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0F172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If a property manager bulk-updates 50 units, the UI must optimistically update instantly, handling the server request in the background.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85763" y="3509963"/>
            <a:ext cx="5610225" cy="1457325"/>
          </a:xfrm>
          <a:custGeom>
            <a:avLst/>
            <a:gdLst/>
            <a:ahLst/>
            <a:cxnLst/>
            <a:rect l="l" t="t" r="r" b="b"/>
            <a:pathLst>
              <a:path w="5610225" h="1457325">
                <a:moveTo>
                  <a:pt x="152407" y="0"/>
                </a:moveTo>
                <a:lnTo>
                  <a:pt x="5457818" y="0"/>
                </a:lnTo>
                <a:cubicBezTo>
                  <a:pt x="5541990" y="0"/>
                  <a:pt x="5610225" y="68235"/>
                  <a:pt x="5610225" y="152407"/>
                </a:cubicBezTo>
                <a:lnTo>
                  <a:pt x="5610225" y="1304918"/>
                </a:lnTo>
                <a:cubicBezTo>
                  <a:pt x="5610225" y="1389090"/>
                  <a:pt x="5541990" y="1457325"/>
                  <a:pt x="5457818" y="1457325"/>
                </a:cubicBezTo>
                <a:lnTo>
                  <a:pt x="152407" y="1457325"/>
                </a:lnTo>
                <a:cubicBezTo>
                  <a:pt x="68235" y="1457325"/>
                  <a:pt x="0" y="1389090"/>
                  <a:pt x="0" y="1304918"/>
                </a:cubicBezTo>
                <a:lnTo>
                  <a:pt x="0" y="152407"/>
                </a:lnTo>
                <a:cubicBezTo>
                  <a:pt x="0" y="68291"/>
                  <a:pt x="68291" y="0"/>
                  <a:pt x="152407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28575" dist="9525" dir="5400000">
              <a:srgbClr val="000000">
                <a:alpha val="10196"/>
              </a:srgbClr>
            </a:outerShdw>
          </a:effectLst>
        </p:spPr>
      </p:sp>
      <p:sp>
        <p:nvSpPr>
          <p:cNvPr id="16" name="Shape 14"/>
          <p:cNvSpPr/>
          <p:nvPr/>
        </p:nvSpPr>
        <p:spPr>
          <a:xfrm>
            <a:off x="581025" y="37052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4F46E5"/>
          </a:solidFill>
          <a:ln/>
        </p:spPr>
      </p:sp>
      <p:sp>
        <p:nvSpPr>
          <p:cNvPr id="17" name="Text 15"/>
          <p:cNvSpPr/>
          <p:nvPr/>
        </p:nvSpPr>
        <p:spPr>
          <a:xfrm>
            <a:off x="533400" y="3705225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03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152525" y="3800475"/>
            <a:ext cx="1952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Visual Confirmation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81025" y="4276725"/>
            <a:ext cx="52959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0F172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Every click must have a visual response - a ripple, a color shift, or a state change. Users should never wonder if their action registered.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196013" y="3509963"/>
            <a:ext cx="5610225" cy="1457325"/>
          </a:xfrm>
          <a:custGeom>
            <a:avLst/>
            <a:gdLst/>
            <a:ahLst/>
            <a:cxnLst/>
            <a:rect l="l" t="t" r="r" b="b"/>
            <a:pathLst>
              <a:path w="5610225" h="1457325">
                <a:moveTo>
                  <a:pt x="152407" y="0"/>
                </a:moveTo>
                <a:lnTo>
                  <a:pt x="5457818" y="0"/>
                </a:lnTo>
                <a:cubicBezTo>
                  <a:pt x="5541990" y="0"/>
                  <a:pt x="5610225" y="68235"/>
                  <a:pt x="5610225" y="152407"/>
                </a:cubicBezTo>
                <a:lnTo>
                  <a:pt x="5610225" y="1304918"/>
                </a:lnTo>
                <a:cubicBezTo>
                  <a:pt x="5610225" y="1389090"/>
                  <a:pt x="5541990" y="1457325"/>
                  <a:pt x="5457818" y="1457325"/>
                </a:cubicBezTo>
                <a:lnTo>
                  <a:pt x="152407" y="1457325"/>
                </a:lnTo>
                <a:cubicBezTo>
                  <a:pt x="68235" y="1457325"/>
                  <a:pt x="0" y="1389090"/>
                  <a:pt x="0" y="1304918"/>
                </a:cubicBezTo>
                <a:lnTo>
                  <a:pt x="0" y="152407"/>
                </a:lnTo>
                <a:cubicBezTo>
                  <a:pt x="0" y="68291"/>
                  <a:pt x="68291" y="0"/>
                  <a:pt x="152407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28575" dist="9525" dir="5400000">
              <a:srgbClr val="000000">
                <a:alpha val="10196"/>
              </a:srgbClr>
            </a:outerShdw>
          </a:effectLst>
        </p:spPr>
      </p:sp>
      <p:sp>
        <p:nvSpPr>
          <p:cNvPr id="21" name="Shape 19"/>
          <p:cNvSpPr/>
          <p:nvPr/>
        </p:nvSpPr>
        <p:spPr>
          <a:xfrm>
            <a:off x="6391275" y="37052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22" name="Text 20"/>
          <p:cNvSpPr/>
          <p:nvPr/>
        </p:nvSpPr>
        <p:spPr>
          <a:xfrm>
            <a:off x="6343650" y="3705225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04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962775" y="3800475"/>
            <a:ext cx="2266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Progressive Disclosure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391275" y="4276725"/>
            <a:ext cx="52959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0F172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Hide complex, advanced settings behind an "Advanced Options" toggle. Keep the default view focused purely on the essential features.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85763" y="5167313"/>
            <a:ext cx="11420475" cy="1457325"/>
          </a:xfrm>
          <a:custGeom>
            <a:avLst/>
            <a:gdLst/>
            <a:ahLst/>
            <a:cxnLst/>
            <a:rect l="l" t="t" r="r" b="b"/>
            <a:pathLst>
              <a:path w="11420475" h="1457325">
                <a:moveTo>
                  <a:pt x="152407" y="0"/>
                </a:moveTo>
                <a:lnTo>
                  <a:pt x="11268068" y="0"/>
                </a:lnTo>
                <a:cubicBezTo>
                  <a:pt x="11352240" y="0"/>
                  <a:pt x="11420475" y="68235"/>
                  <a:pt x="11420475" y="152407"/>
                </a:cubicBezTo>
                <a:lnTo>
                  <a:pt x="11420475" y="1304918"/>
                </a:lnTo>
                <a:cubicBezTo>
                  <a:pt x="11420475" y="1389090"/>
                  <a:pt x="11352240" y="1457325"/>
                  <a:pt x="11268068" y="1457325"/>
                </a:cubicBezTo>
                <a:lnTo>
                  <a:pt x="152407" y="1457325"/>
                </a:lnTo>
                <a:cubicBezTo>
                  <a:pt x="68235" y="1457325"/>
                  <a:pt x="0" y="1389090"/>
                  <a:pt x="0" y="1304918"/>
                </a:cubicBezTo>
                <a:lnTo>
                  <a:pt x="0" y="152407"/>
                </a:lnTo>
                <a:cubicBezTo>
                  <a:pt x="0" y="68291"/>
                  <a:pt x="68291" y="0"/>
                  <a:pt x="152407" y="0"/>
                </a:cubicBezTo>
                <a:close/>
              </a:path>
            </a:pathLst>
          </a:custGeom>
          <a:gradFill rotWithShape="1" flip="none">
            <a:gsLst>
              <a:gs pos="0">
                <a:srgbClr val="4F46E5">
                  <a:alpha val="5000"/>
                </a:srgbClr>
              </a:gs>
              <a:gs pos="100000">
                <a:srgbClr val="10B981">
                  <a:alpha val="5000"/>
                </a:srgbClr>
              </a:gs>
            </a:gsLst>
            <a:lin ang="0" scaled="1"/>
          </a:gradFill>
          <a:ln w="12700">
            <a:solidFill>
              <a:srgbClr val="4F46E5">
                <a:alpha val="20000"/>
              </a:srgbClr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581025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4F46E5"/>
          </a:solidFill>
          <a:ln/>
        </p:spPr>
      </p:sp>
      <p:sp>
        <p:nvSpPr>
          <p:cNvPr id="27" name="Text 25"/>
          <p:cNvSpPr/>
          <p:nvPr/>
        </p:nvSpPr>
        <p:spPr>
          <a:xfrm>
            <a:off x="533400" y="5362575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05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152525" y="5457825"/>
            <a:ext cx="1533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80/20 Rule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581025" y="5934075"/>
            <a:ext cx="111061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0F172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Keep the default view focused purely on the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4F46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20% of features users use 80% of the time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0F172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 Surface the most common actions prominently while tucking away advanced functionality. This reduces cognitive load and makes the interface feel intuitive from the first interaction.</a:t>
            </a:r>
            <a:endParaRPr lang="en-US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ages.stockcake.com/160e1574f37419ea15660a605d4ac3d9c3456b66.jpg">    </p:cNvPr>
          <p:cNvPicPr>
            <a:picLocks noChangeAspect="1"/>
          </p:cNvPicPr>
          <p:nvPr/>
        </p:nvPicPr>
        <p:blipFill>
          <a:blip r:embed="rId1">
            <a:alphaModFix amt="20000"/>
          </a:blip>
          <a:srcRect l="0" r="0" t="21875" b="21875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4F46E5">
                  <a:alpha val="40000"/>
                </a:srgbClr>
              </a:gs>
              <a:gs pos="50000">
                <a:srgbClr val="0F172A">
                  <a:alpha val="60000"/>
                </a:srgbClr>
              </a:gs>
              <a:gs pos="100000">
                <a:srgbClr val="10B981">
                  <a:alpha val="30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638800" y="1400175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4F46E5"/>
              </a:gs>
              <a:gs pos="100000">
                <a:srgbClr val="10B981"/>
              </a:gs>
            </a:gsLst>
            <a:lin ang="0" scaled="1"/>
          </a:gradFill>
          <a:ln/>
        </p:spPr>
      </p:sp>
      <p:sp>
        <p:nvSpPr>
          <p:cNvPr id="5" name="Text 2"/>
          <p:cNvSpPr/>
          <p:nvPr/>
        </p:nvSpPr>
        <p:spPr>
          <a:xfrm>
            <a:off x="3817144" y="2047875"/>
            <a:ext cx="4562475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500" b="1" dirty="0">
                <a:solidFill>
                  <a:srgbClr val="F8FAFC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Build with Purpose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381250" y="3067050"/>
            <a:ext cx="7429500" cy="1114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800" dirty="0">
                <a:solidFill>
                  <a:srgbClr val="F8FAFC">
                    <a:alpha val="8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These guidelines ensure every interaction feels intentional, every visual element reinforces trust, and every user experience exceeds expectations.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271218" y="4643438"/>
            <a:ext cx="1562100" cy="809625"/>
          </a:xfrm>
          <a:custGeom>
            <a:avLst/>
            <a:gdLst/>
            <a:ahLst/>
            <a:cxnLst/>
            <a:rect l="l" t="t" r="r" b="b"/>
            <a:pathLst>
              <a:path w="1562100" h="809625">
                <a:moveTo>
                  <a:pt x="152404" y="0"/>
                </a:moveTo>
                <a:lnTo>
                  <a:pt x="1409696" y="0"/>
                </a:lnTo>
                <a:cubicBezTo>
                  <a:pt x="1493866" y="0"/>
                  <a:pt x="1562100" y="68234"/>
                  <a:pt x="1562100" y="152404"/>
                </a:cubicBezTo>
                <a:lnTo>
                  <a:pt x="1562100" y="657221"/>
                </a:lnTo>
                <a:cubicBezTo>
                  <a:pt x="1562100" y="741391"/>
                  <a:pt x="1493866" y="809625"/>
                  <a:pt x="1409696" y="809625"/>
                </a:cubicBezTo>
                <a:lnTo>
                  <a:pt x="152404" y="809625"/>
                </a:lnTo>
                <a:cubicBezTo>
                  <a:pt x="68234" y="809625"/>
                  <a:pt x="0" y="741391"/>
                  <a:pt x="0" y="657221"/>
                </a:cubicBezTo>
                <a:lnTo>
                  <a:pt x="0" y="152404"/>
                </a:lnTo>
                <a:cubicBezTo>
                  <a:pt x="0" y="68234"/>
                  <a:pt x="68234" y="0"/>
                  <a:pt x="152404" y="0"/>
                </a:cubicBezTo>
                <a:close/>
              </a:path>
            </a:pathLst>
          </a:custGeom>
          <a:solidFill>
            <a:srgbClr val="4F46E5">
              <a:alpha val="20000"/>
            </a:srgbClr>
          </a:solidFill>
          <a:ln w="12700">
            <a:solidFill>
              <a:srgbClr val="4F46E5">
                <a:alpha val="30196"/>
              </a:srgbClr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547443" y="4800600"/>
            <a:ext cx="1009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8FAFC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Design System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537918" y="5029200"/>
            <a:ext cx="1028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F8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Version 1.0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072336" y="4643438"/>
            <a:ext cx="1847850" cy="809625"/>
          </a:xfrm>
          <a:custGeom>
            <a:avLst/>
            <a:gdLst/>
            <a:ahLst/>
            <a:cxnLst/>
            <a:rect l="l" t="t" r="r" b="b"/>
            <a:pathLst>
              <a:path w="1847850" h="809625">
                <a:moveTo>
                  <a:pt x="152404" y="0"/>
                </a:moveTo>
                <a:lnTo>
                  <a:pt x="1695446" y="0"/>
                </a:lnTo>
                <a:cubicBezTo>
                  <a:pt x="1779616" y="0"/>
                  <a:pt x="1847850" y="68234"/>
                  <a:pt x="1847850" y="152404"/>
                </a:cubicBezTo>
                <a:lnTo>
                  <a:pt x="1847850" y="657221"/>
                </a:lnTo>
                <a:cubicBezTo>
                  <a:pt x="1847850" y="741391"/>
                  <a:pt x="1779616" y="809625"/>
                  <a:pt x="1695446" y="809625"/>
                </a:cubicBezTo>
                <a:lnTo>
                  <a:pt x="152404" y="809625"/>
                </a:lnTo>
                <a:cubicBezTo>
                  <a:pt x="68234" y="809625"/>
                  <a:pt x="0" y="741391"/>
                  <a:pt x="0" y="657221"/>
                </a:cubicBezTo>
                <a:lnTo>
                  <a:pt x="0" y="152404"/>
                </a:lnTo>
                <a:cubicBezTo>
                  <a:pt x="0" y="68234"/>
                  <a:pt x="68234" y="0"/>
                  <a:pt x="152404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  <a:ln w="12700">
            <a:solidFill>
              <a:srgbClr val="10B981">
                <a:alpha val="30196"/>
              </a:srgbClr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48561" y="4800600"/>
            <a:ext cx="1295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8FAFC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Last Updated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339036" y="5029200"/>
            <a:ext cx="1314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F8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February 2026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105" kern="0" dirty="0">
                <a:solidFill>
                  <a:srgbClr val="4F46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Overview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0F172A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Contents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09600" y="22288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4F46E5"/>
          </a:solidFill>
          <a:ln/>
        </p:spPr>
      </p:sp>
      <p:sp>
        <p:nvSpPr>
          <p:cNvPr id="5" name="Text 3"/>
          <p:cNvSpPr/>
          <p:nvPr/>
        </p:nvSpPr>
        <p:spPr>
          <a:xfrm>
            <a:off x="552450" y="2228850"/>
            <a:ext cx="6477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01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333500" y="2228850"/>
            <a:ext cx="4324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Color System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333500" y="2571750"/>
            <a:ext cx="43053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Primary, neutral, and semantic palettes with accessibility standards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629400" y="22288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4F46E5"/>
          </a:solidFill>
          <a:ln/>
        </p:spPr>
      </p:sp>
      <p:sp>
        <p:nvSpPr>
          <p:cNvPr id="9" name="Text 7"/>
          <p:cNvSpPr/>
          <p:nvPr/>
        </p:nvSpPr>
        <p:spPr>
          <a:xfrm>
            <a:off x="6572250" y="2228850"/>
            <a:ext cx="6477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02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353300" y="2228850"/>
            <a:ext cx="3838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Typography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353300" y="2571750"/>
            <a:ext cx="38195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 font system with complete scale and hierarchy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09600" y="38290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4F46E5"/>
          </a:solidFill>
          <a:ln/>
        </p:spPr>
      </p:sp>
      <p:sp>
        <p:nvSpPr>
          <p:cNvPr id="13" name="Text 11"/>
          <p:cNvSpPr/>
          <p:nvPr/>
        </p:nvSpPr>
        <p:spPr>
          <a:xfrm>
            <a:off x="552450" y="3829050"/>
            <a:ext cx="6477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03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333500" y="3829050"/>
            <a:ext cx="3400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UI Design System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333500" y="4171950"/>
            <a:ext cx="33813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Spacing, border radius, and shadow elevation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629400" y="38290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4F46E5"/>
          </a:solidFill>
          <a:ln/>
        </p:spPr>
      </p:sp>
      <p:sp>
        <p:nvSpPr>
          <p:cNvPr id="17" name="Text 15"/>
          <p:cNvSpPr/>
          <p:nvPr/>
        </p:nvSpPr>
        <p:spPr>
          <a:xfrm>
            <a:off x="6572250" y="3829050"/>
            <a:ext cx="6477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04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353300" y="3829050"/>
            <a:ext cx="3609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Components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353300" y="4171950"/>
            <a:ext cx="35909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Buttons, forms, and cards with consistent styling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09600" y="51816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21" name="Text 19"/>
          <p:cNvSpPr/>
          <p:nvPr/>
        </p:nvSpPr>
        <p:spPr>
          <a:xfrm>
            <a:off x="552450" y="5181600"/>
            <a:ext cx="6477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05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333500" y="5181600"/>
            <a:ext cx="3514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Motion &amp; Interactions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333500" y="5524500"/>
            <a:ext cx="34956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Fluid transitions and microinteraction principles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629400" y="51816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25" name="Text 23"/>
          <p:cNvSpPr/>
          <p:nvPr/>
        </p:nvSpPr>
        <p:spPr>
          <a:xfrm>
            <a:off x="6572250" y="5181600"/>
            <a:ext cx="6477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06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7353300" y="5181600"/>
            <a:ext cx="3486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UX Principles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353300" y="5524500"/>
            <a:ext cx="34671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Core behaviors that define the user experience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ages.stockcake.com/cd24cbd27cbabd4cd5c51598e049156508869a88.jp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33929" b="33929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4F46E5">
                  <a:alpha val="30000"/>
                </a:srgbClr>
              </a:gs>
              <a:gs pos="50000">
                <a:srgbClr val="000000">
                  <a:alpha val="0"/>
                </a:srgbClr>
              </a:gs>
              <a:gs pos="100000">
                <a:srgbClr val="10B981">
                  <a:alpha val="20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1000" y="2057400"/>
            <a:ext cx="1285875" cy="342900"/>
          </a:xfrm>
          <a:custGeom>
            <a:avLst/>
            <a:gdLst/>
            <a:ahLst/>
            <a:cxnLst/>
            <a:rect l="l" t="t" r="r" b="b"/>
            <a:pathLst>
              <a:path w="1285875" h="342900">
                <a:moveTo>
                  <a:pt x="171450" y="0"/>
                </a:moveTo>
                <a:lnTo>
                  <a:pt x="1114425" y="0"/>
                </a:lnTo>
                <a:cubicBezTo>
                  <a:pt x="1209051" y="0"/>
                  <a:pt x="1285875" y="76824"/>
                  <a:pt x="1285875" y="171450"/>
                </a:cubicBezTo>
                <a:lnTo>
                  <a:pt x="1285875" y="171450"/>
                </a:lnTo>
                <a:cubicBezTo>
                  <a:pt x="1285875" y="266076"/>
                  <a:pt x="1209051" y="342900"/>
                  <a:pt x="1114425" y="342900"/>
                </a:cubicBezTo>
                <a:lnTo>
                  <a:pt x="171450" y="342900"/>
                </a:lnTo>
                <a:cubicBezTo>
                  <a:pt x="76824" y="342900"/>
                  <a:pt x="0" y="266076"/>
                  <a:pt x="0" y="171450"/>
                </a:cubicBezTo>
                <a:lnTo>
                  <a:pt x="0" y="171450"/>
                </a:lnTo>
                <a:cubicBezTo>
                  <a:pt x="0" y="76824"/>
                  <a:pt x="76824" y="0"/>
                  <a:pt x="171450" y="0"/>
                </a:cubicBezTo>
                <a:close/>
              </a:path>
            </a:pathLst>
          </a:custGeom>
          <a:solidFill>
            <a:srgbClr val="4F46E5">
              <a:alpha val="2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381000" y="2057400"/>
            <a:ext cx="1352550" cy="342900"/>
          </a:xfrm>
          <a:prstGeom prst="rect">
            <a:avLst/>
          </a:prstGeom>
          <a:noFill/>
          <a:ln/>
        </p:spPr>
        <p:txBody>
          <a:bodyPr wrap="square" lIns="190500" tIns="76200" rIns="190500" bIns="76200" rtlCol="0" anchor="ctr"/>
          <a:lstStyle/>
          <a:p>
            <a:pPr>
              <a:lnSpc>
                <a:spcPct val="120000"/>
              </a:lnSpc>
            </a:pPr>
            <a:r>
              <a:rPr lang="en-US" sz="1050" b="1" spc="105" kern="0" dirty="0">
                <a:solidFill>
                  <a:srgbClr val="F8FAFC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Section 01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628900"/>
            <a:ext cx="1177290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8FAFC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Color System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81000" y="3714750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4F46E5"/>
              </a:gs>
              <a:gs pos="100000">
                <a:srgbClr val="10B981"/>
              </a:gs>
            </a:gsLst>
            <a:lin ang="0" scaled="1"/>
          </a:gradFill>
          <a:ln/>
        </p:spPr>
      </p:sp>
      <p:sp>
        <p:nvSpPr>
          <p:cNvPr id="8" name="Text 5"/>
          <p:cNvSpPr/>
          <p:nvPr/>
        </p:nvSpPr>
        <p:spPr>
          <a:xfrm>
            <a:off x="381000" y="4057650"/>
            <a:ext cx="65151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8FAFC">
                    <a:alpha val="8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 palette designed for modern SaaS platforms with premium aesthetics and accessibility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105" kern="0" dirty="0">
                <a:solidFill>
                  <a:srgbClr val="4F46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Color System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0F172A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Primary Colors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1049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Three core colors that define our brand identity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5763" y="1681163"/>
            <a:ext cx="3648075" cy="4791075"/>
          </a:xfrm>
          <a:custGeom>
            <a:avLst/>
            <a:gdLst/>
            <a:ahLst/>
            <a:cxnLst/>
            <a:rect l="l" t="t" r="r" b="b"/>
            <a:pathLst>
              <a:path w="3648075" h="4791075">
                <a:moveTo>
                  <a:pt x="152417" y="0"/>
                </a:moveTo>
                <a:lnTo>
                  <a:pt x="3495658" y="0"/>
                </a:lnTo>
                <a:cubicBezTo>
                  <a:pt x="3579779" y="0"/>
                  <a:pt x="3648075" y="68296"/>
                  <a:pt x="3648075" y="152417"/>
                </a:cubicBezTo>
                <a:lnTo>
                  <a:pt x="3648075" y="4638658"/>
                </a:lnTo>
                <a:cubicBezTo>
                  <a:pt x="3648075" y="4722836"/>
                  <a:pt x="3579836" y="4791075"/>
                  <a:pt x="3495658" y="4791075"/>
                </a:cubicBezTo>
                <a:lnTo>
                  <a:pt x="152417" y="4791075"/>
                </a:lnTo>
                <a:cubicBezTo>
                  <a:pt x="68296" y="4791075"/>
                  <a:pt x="0" y="4722779"/>
                  <a:pt x="0" y="4638658"/>
                </a:cubicBezTo>
                <a:lnTo>
                  <a:pt x="0" y="152417"/>
                </a:lnTo>
                <a:cubicBezTo>
                  <a:pt x="0" y="68296"/>
                  <a:pt x="68296" y="0"/>
                  <a:pt x="152417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28575" dist="9525" dir="540000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619125" y="1914525"/>
            <a:ext cx="3181350" cy="1066800"/>
          </a:xfrm>
          <a:custGeom>
            <a:avLst/>
            <a:gdLst/>
            <a:ahLst/>
            <a:cxnLst/>
            <a:rect l="l" t="t" r="r" b="b"/>
            <a:pathLst>
              <a:path w="3181350" h="1066800">
                <a:moveTo>
                  <a:pt x="114297" y="0"/>
                </a:moveTo>
                <a:lnTo>
                  <a:pt x="3067053" y="0"/>
                </a:lnTo>
                <a:cubicBezTo>
                  <a:pt x="3130178" y="0"/>
                  <a:pt x="3181350" y="51172"/>
                  <a:pt x="3181350" y="114297"/>
                </a:cubicBezTo>
                <a:lnTo>
                  <a:pt x="3181350" y="952503"/>
                </a:lnTo>
                <a:cubicBezTo>
                  <a:pt x="3181350" y="1015628"/>
                  <a:pt x="3130178" y="1066800"/>
                  <a:pt x="3067053" y="1066800"/>
                </a:cubicBezTo>
                <a:lnTo>
                  <a:pt x="114297" y="1066800"/>
                </a:lnTo>
                <a:cubicBezTo>
                  <a:pt x="51172" y="1066800"/>
                  <a:pt x="0" y="1015628"/>
                  <a:pt x="0" y="95250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solidFill>
            <a:srgbClr val="4F46E5"/>
          </a:solidFill>
          <a:ln/>
        </p:spPr>
      </p:sp>
      <p:sp>
        <p:nvSpPr>
          <p:cNvPr id="7" name="Text 5"/>
          <p:cNvSpPr/>
          <p:nvPr/>
        </p:nvSpPr>
        <p:spPr>
          <a:xfrm>
            <a:off x="619125" y="3171825"/>
            <a:ext cx="3276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Brand Primary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19125" y="3476625"/>
            <a:ext cx="3257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Trust &amp; Authority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19125" y="4957763"/>
            <a:ext cx="3181350" cy="9525"/>
          </a:xfrm>
          <a:custGeom>
            <a:avLst/>
            <a:gdLst/>
            <a:ahLst/>
            <a:cxnLst/>
            <a:rect l="l" t="t" r="r" b="b"/>
            <a:pathLst>
              <a:path w="3181350" h="9525">
                <a:moveTo>
                  <a:pt x="0" y="0"/>
                </a:moveTo>
                <a:lnTo>
                  <a:pt x="3181350" y="0"/>
                </a:lnTo>
                <a:lnTo>
                  <a:pt x="318135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E2E8F0"/>
          </a:solidFill>
          <a:ln/>
        </p:spPr>
      </p:sp>
      <p:sp>
        <p:nvSpPr>
          <p:cNvPr id="10" name="Text 8"/>
          <p:cNvSpPr/>
          <p:nvPr/>
        </p:nvSpPr>
        <p:spPr>
          <a:xfrm>
            <a:off x="619125" y="4667250"/>
            <a:ext cx="390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HEX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3160216" y="4667250"/>
            <a:ext cx="714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#4F46E5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19125" y="5386388"/>
            <a:ext cx="3181350" cy="9525"/>
          </a:xfrm>
          <a:custGeom>
            <a:avLst/>
            <a:gdLst/>
            <a:ahLst/>
            <a:cxnLst/>
            <a:rect l="l" t="t" r="r" b="b"/>
            <a:pathLst>
              <a:path w="3181350" h="9525">
                <a:moveTo>
                  <a:pt x="0" y="0"/>
                </a:moveTo>
                <a:lnTo>
                  <a:pt x="3181350" y="0"/>
                </a:lnTo>
                <a:lnTo>
                  <a:pt x="318135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E2E8F0"/>
          </a:solidFill>
          <a:ln/>
        </p:spPr>
      </p:sp>
      <p:sp>
        <p:nvSpPr>
          <p:cNvPr id="13" name="Text 11"/>
          <p:cNvSpPr/>
          <p:nvPr/>
        </p:nvSpPr>
        <p:spPr>
          <a:xfrm>
            <a:off x="619125" y="5095875"/>
            <a:ext cx="390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RGB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2794397" y="5095875"/>
            <a:ext cx="1085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79, 70, 229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19125" y="5815013"/>
            <a:ext cx="3181350" cy="9525"/>
          </a:xfrm>
          <a:custGeom>
            <a:avLst/>
            <a:gdLst/>
            <a:ahLst/>
            <a:cxnLst/>
            <a:rect l="l" t="t" r="r" b="b"/>
            <a:pathLst>
              <a:path w="3181350" h="9525">
                <a:moveTo>
                  <a:pt x="0" y="0"/>
                </a:moveTo>
                <a:lnTo>
                  <a:pt x="3181350" y="0"/>
                </a:lnTo>
                <a:lnTo>
                  <a:pt x="318135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E2E8F0"/>
          </a:solidFill>
          <a:ln/>
        </p:spPr>
      </p:sp>
      <p:sp>
        <p:nvSpPr>
          <p:cNvPr id="16" name="Text 14"/>
          <p:cNvSpPr/>
          <p:nvPr/>
        </p:nvSpPr>
        <p:spPr>
          <a:xfrm>
            <a:off x="619125" y="5524500"/>
            <a:ext cx="371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HSL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2520107" y="5524500"/>
            <a:ext cx="1352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243°, 75%, 59%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19125" y="5953125"/>
            <a:ext cx="695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Tailwind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2885926" y="5953125"/>
            <a:ext cx="990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indigo-600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271963" y="1681163"/>
            <a:ext cx="3648075" cy="4791075"/>
          </a:xfrm>
          <a:custGeom>
            <a:avLst/>
            <a:gdLst/>
            <a:ahLst/>
            <a:cxnLst/>
            <a:rect l="l" t="t" r="r" b="b"/>
            <a:pathLst>
              <a:path w="3648075" h="4791075">
                <a:moveTo>
                  <a:pt x="152417" y="0"/>
                </a:moveTo>
                <a:lnTo>
                  <a:pt x="3495658" y="0"/>
                </a:lnTo>
                <a:cubicBezTo>
                  <a:pt x="3579779" y="0"/>
                  <a:pt x="3648075" y="68296"/>
                  <a:pt x="3648075" y="152417"/>
                </a:cubicBezTo>
                <a:lnTo>
                  <a:pt x="3648075" y="4638658"/>
                </a:lnTo>
                <a:cubicBezTo>
                  <a:pt x="3648075" y="4722836"/>
                  <a:pt x="3579836" y="4791075"/>
                  <a:pt x="3495658" y="4791075"/>
                </a:cubicBezTo>
                <a:lnTo>
                  <a:pt x="152417" y="4791075"/>
                </a:lnTo>
                <a:cubicBezTo>
                  <a:pt x="68296" y="4791075"/>
                  <a:pt x="0" y="4722779"/>
                  <a:pt x="0" y="4638658"/>
                </a:cubicBezTo>
                <a:lnTo>
                  <a:pt x="0" y="152417"/>
                </a:lnTo>
                <a:cubicBezTo>
                  <a:pt x="0" y="68296"/>
                  <a:pt x="68296" y="0"/>
                  <a:pt x="152417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28575" dist="9525" dir="5400000">
              <a:srgbClr val="000000">
                <a:alpha val="10196"/>
              </a:srgbClr>
            </a:outerShdw>
          </a:effectLst>
        </p:spPr>
      </p:sp>
      <p:sp>
        <p:nvSpPr>
          <p:cNvPr id="21" name="Shape 19"/>
          <p:cNvSpPr/>
          <p:nvPr/>
        </p:nvSpPr>
        <p:spPr>
          <a:xfrm>
            <a:off x="4505325" y="1914525"/>
            <a:ext cx="3181350" cy="1066800"/>
          </a:xfrm>
          <a:custGeom>
            <a:avLst/>
            <a:gdLst/>
            <a:ahLst/>
            <a:cxnLst/>
            <a:rect l="l" t="t" r="r" b="b"/>
            <a:pathLst>
              <a:path w="3181350" h="1066800">
                <a:moveTo>
                  <a:pt x="114297" y="0"/>
                </a:moveTo>
                <a:lnTo>
                  <a:pt x="3067053" y="0"/>
                </a:lnTo>
                <a:cubicBezTo>
                  <a:pt x="3130178" y="0"/>
                  <a:pt x="3181350" y="51172"/>
                  <a:pt x="3181350" y="114297"/>
                </a:cubicBezTo>
                <a:lnTo>
                  <a:pt x="3181350" y="952503"/>
                </a:lnTo>
                <a:cubicBezTo>
                  <a:pt x="3181350" y="1015628"/>
                  <a:pt x="3130178" y="1066800"/>
                  <a:pt x="3067053" y="1066800"/>
                </a:cubicBezTo>
                <a:lnTo>
                  <a:pt x="114297" y="1066800"/>
                </a:lnTo>
                <a:cubicBezTo>
                  <a:pt x="51172" y="1066800"/>
                  <a:pt x="0" y="1015628"/>
                  <a:pt x="0" y="95250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22" name="Text 20"/>
          <p:cNvSpPr/>
          <p:nvPr/>
        </p:nvSpPr>
        <p:spPr>
          <a:xfrm>
            <a:off x="4505325" y="3171825"/>
            <a:ext cx="3276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Brand Secondary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4505325" y="3476625"/>
            <a:ext cx="3257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Premium Core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505325" y="4957763"/>
            <a:ext cx="3181350" cy="9525"/>
          </a:xfrm>
          <a:custGeom>
            <a:avLst/>
            <a:gdLst/>
            <a:ahLst/>
            <a:cxnLst/>
            <a:rect l="l" t="t" r="r" b="b"/>
            <a:pathLst>
              <a:path w="3181350" h="9525">
                <a:moveTo>
                  <a:pt x="0" y="0"/>
                </a:moveTo>
                <a:lnTo>
                  <a:pt x="3181350" y="0"/>
                </a:lnTo>
                <a:lnTo>
                  <a:pt x="318135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E2E8F0"/>
          </a:solidFill>
          <a:ln/>
        </p:spPr>
      </p:sp>
      <p:sp>
        <p:nvSpPr>
          <p:cNvPr id="25" name="Text 23"/>
          <p:cNvSpPr/>
          <p:nvPr/>
        </p:nvSpPr>
        <p:spPr>
          <a:xfrm>
            <a:off x="4505325" y="4667250"/>
            <a:ext cx="390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HEX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7046416" y="4667250"/>
            <a:ext cx="714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#0F172A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4505325" y="5386388"/>
            <a:ext cx="3181350" cy="9525"/>
          </a:xfrm>
          <a:custGeom>
            <a:avLst/>
            <a:gdLst/>
            <a:ahLst/>
            <a:cxnLst/>
            <a:rect l="l" t="t" r="r" b="b"/>
            <a:pathLst>
              <a:path w="3181350" h="9525">
                <a:moveTo>
                  <a:pt x="0" y="0"/>
                </a:moveTo>
                <a:lnTo>
                  <a:pt x="3181350" y="0"/>
                </a:lnTo>
                <a:lnTo>
                  <a:pt x="318135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E2E8F0"/>
          </a:solidFill>
          <a:ln/>
        </p:spPr>
      </p:sp>
      <p:sp>
        <p:nvSpPr>
          <p:cNvPr id="28" name="Text 26"/>
          <p:cNvSpPr/>
          <p:nvPr/>
        </p:nvSpPr>
        <p:spPr>
          <a:xfrm>
            <a:off x="4505325" y="5095875"/>
            <a:ext cx="390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RGB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772126" y="5095875"/>
            <a:ext cx="990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15, 23, 42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505325" y="5815013"/>
            <a:ext cx="3181350" cy="9525"/>
          </a:xfrm>
          <a:custGeom>
            <a:avLst/>
            <a:gdLst/>
            <a:ahLst/>
            <a:cxnLst/>
            <a:rect l="l" t="t" r="r" b="b"/>
            <a:pathLst>
              <a:path w="3181350" h="9525">
                <a:moveTo>
                  <a:pt x="0" y="0"/>
                </a:moveTo>
                <a:lnTo>
                  <a:pt x="3181350" y="0"/>
                </a:lnTo>
                <a:lnTo>
                  <a:pt x="318135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E2E8F0"/>
          </a:solidFill>
          <a:ln/>
        </p:spPr>
      </p:sp>
      <p:sp>
        <p:nvSpPr>
          <p:cNvPr id="31" name="Text 29"/>
          <p:cNvSpPr/>
          <p:nvPr/>
        </p:nvSpPr>
        <p:spPr>
          <a:xfrm>
            <a:off x="4505325" y="5524500"/>
            <a:ext cx="371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HSL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406307" y="5524500"/>
            <a:ext cx="1352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222°, 47%, 11%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4505325" y="5953125"/>
            <a:ext cx="695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Tailwind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863507" y="5953125"/>
            <a:ext cx="895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slate-900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158163" y="1681163"/>
            <a:ext cx="3648075" cy="4791075"/>
          </a:xfrm>
          <a:custGeom>
            <a:avLst/>
            <a:gdLst/>
            <a:ahLst/>
            <a:cxnLst/>
            <a:rect l="l" t="t" r="r" b="b"/>
            <a:pathLst>
              <a:path w="3648075" h="4791075">
                <a:moveTo>
                  <a:pt x="152417" y="0"/>
                </a:moveTo>
                <a:lnTo>
                  <a:pt x="3495658" y="0"/>
                </a:lnTo>
                <a:cubicBezTo>
                  <a:pt x="3579779" y="0"/>
                  <a:pt x="3648075" y="68296"/>
                  <a:pt x="3648075" y="152417"/>
                </a:cubicBezTo>
                <a:lnTo>
                  <a:pt x="3648075" y="4638658"/>
                </a:lnTo>
                <a:cubicBezTo>
                  <a:pt x="3648075" y="4722836"/>
                  <a:pt x="3579836" y="4791075"/>
                  <a:pt x="3495658" y="4791075"/>
                </a:cubicBezTo>
                <a:lnTo>
                  <a:pt x="152417" y="4791075"/>
                </a:lnTo>
                <a:cubicBezTo>
                  <a:pt x="68296" y="4791075"/>
                  <a:pt x="0" y="4722779"/>
                  <a:pt x="0" y="4638658"/>
                </a:cubicBezTo>
                <a:lnTo>
                  <a:pt x="0" y="152417"/>
                </a:lnTo>
                <a:cubicBezTo>
                  <a:pt x="0" y="68296"/>
                  <a:pt x="68296" y="0"/>
                  <a:pt x="152417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28575" dist="9525" dir="5400000">
              <a:srgbClr val="000000">
                <a:alpha val="10196"/>
              </a:srgbClr>
            </a:outerShdw>
          </a:effectLst>
        </p:spPr>
      </p:sp>
      <p:sp>
        <p:nvSpPr>
          <p:cNvPr id="36" name="Shape 34"/>
          <p:cNvSpPr/>
          <p:nvPr/>
        </p:nvSpPr>
        <p:spPr>
          <a:xfrm>
            <a:off x="8391525" y="1914525"/>
            <a:ext cx="3181350" cy="1066800"/>
          </a:xfrm>
          <a:custGeom>
            <a:avLst/>
            <a:gdLst/>
            <a:ahLst/>
            <a:cxnLst/>
            <a:rect l="l" t="t" r="r" b="b"/>
            <a:pathLst>
              <a:path w="3181350" h="1066800">
                <a:moveTo>
                  <a:pt x="114297" y="0"/>
                </a:moveTo>
                <a:lnTo>
                  <a:pt x="3067053" y="0"/>
                </a:lnTo>
                <a:cubicBezTo>
                  <a:pt x="3130178" y="0"/>
                  <a:pt x="3181350" y="51172"/>
                  <a:pt x="3181350" y="114297"/>
                </a:cubicBezTo>
                <a:lnTo>
                  <a:pt x="3181350" y="952503"/>
                </a:lnTo>
                <a:cubicBezTo>
                  <a:pt x="3181350" y="1015628"/>
                  <a:pt x="3130178" y="1066800"/>
                  <a:pt x="3067053" y="1066800"/>
                </a:cubicBezTo>
                <a:lnTo>
                  <a:pt x="114297" y="1066800"/>
                </a:lnTo>
                <a:cubicBezTo>
                  <a:pt x="51172" y="1066800"/>
                  <a:pt x="0" y="1015628"/>
                  <a:pt x="0" y="95250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37" name="Text 35"/>
          <p:cNvSpPr/>
          <p:nvPr/>
        </p:nvSpPr>
        <p:spPr>
          <a:xfrm>
            <a:off x="8391525" y="3171825"/>
            <a:ext cx="3276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Accent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391525" y="3476625"/>
            <a:ext cx="3257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Innovation &amp; Action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391525" y="4957763"/>
            <a:ext cx="3181350" cy="9525"/>
          </a:xfrm>
          <a:custGeom>
            <a:avLst/>
            <a:gdLst/>
            <a:ahLst/>
            <a:cxnLst/>
            <a:rect l="l" t="t" r="r" b="b"/>
            <a:pathLst>
              <a:path w="3181350" h="9525">
                <a:moveTo>
                  <a:pt x="0" y="0"/>
                </a:moveTo>
                <a:lnTo>
                  <a:pt x="3181350" y="0"/>
                </a:lnTo>
                <a:lnTo>
                  <a:pt x="318135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E2E8F0"/>
          </a:solidFill>
          <a:ln/>
        </p:spPr>
      </p:sp>
      <p:sp>
        <p:nvSpPr>
          <p:cNvPr id="40" name="Text 38"/>
          <p:cNvSpPr/>
          <p:nvPr/>
        </p:nvSpPr>
        <p:spPr>
          <a:xfrm>
            <a:off x="8391525" y="4667250"/>
            <a:ext cx="390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HEX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0932616" y="4667250"/>
            <a:ext cx="714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#10B981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391525" y="5386388"/>
            <a:ext cx="3181350" cy="9525"/>
          </a:xfrm>
          <a:custGeom>
            <a:avLst/>
            <a:gdLst/>
            <a:ahLst/>
            <a:cxnLst/>
            <a:rect l="l" t="t" r="r" b="b"/>
            <a:pathLst>
              <a:path w="3181350" h="9525">
                <a:moveTo>
                  <a:pt x="0" y="0"/>
                </a:moveTo>
                <a:lnTo>
                  <a:pt x="3181350" y="0"/>
                </a:lnTo>
                <a:lnTo>
                  <a:pt x="318135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E2E8F0"/>
          </a:solidFill>
          <a:ln/>
        </p:spPr>
      </p:sp>
      <p:sp>
        <p:nvSpPr>
          <p:cNvPr id="43" name="Text 41"/>
          <p:cNvSpPr/>
          <p:nvPr/>
        </p:nvSpPr>
        <p:spPr>
          <a:xfrm>
            <a:off x="8391525" y="5095875"/>
            <a:ext cx="390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RGB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0475416" y="5095875"/>
            <a:ext cx="1171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16, 185, 129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8391525" y="5815013"/>
            <a:ext cx="3181350" cy="9525"/>
          </a:xfrm>
          <a:custGeom>
            <a:avLst/>
            <a:gdLst/>
            <a:ahLst/>
            <a:cxnLst/>
            <a:rect l="l" t="t" r="r" b="b"/>
            <a:pathLst>
              <a:path w="3181350" h="9525">
                <a:moveTo>
                  <a:pt x="0" y="0"/>
                </a:moveTo>
                <a:lnTo>
                  <a:pt x="3181350" y="0"/>
                </a:lnTo>
                <a:lnTo>
                  <a:pt x="318135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E2E8F0"/>
          </a:solidFill>
          <a:ln/>
        </p:spPr>
      </p:sp>
      <p:sp>
        <p:nvSpPr>
          <p:cNvPr id="46" name="Text 44"/>
          <p:cNvSpPr/>
          <p:nvPr/>
        </p:nvSpPr>
        <p:spPr>
          <a:xfrm>
            <a:off x="8391525" y="5524500"/>
            <a:ext cx="371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HSL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10292507" y="5524500"/>
            <a:ext cx="1352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160°, 84%, 39%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8391525" y="5953125"/>
            <a:ext cx="695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Tailwind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0566797" y="5953125"/>
            <a:ext cx="1085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emerald-500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9736" y="329736"/>
            <a:ext cx="11590231" cy="16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9" b="1" spc="91" kern="0" dirty="0">
                <a:solidFill>
                  <a:srgbClr val="4F46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Color System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29736" y="560552"/>
            <a:ext cx="11680909" cy="3297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337" b="1" dirty="0">
                <a:solidFill>
                  <a:srgbClr val="0F172A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Neutral &amp; Semantic Palettes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29736" y="956235"/>
            <a:ext cx="11606718" cy="230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8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Supporting colors for surfaces, states, and system feedback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33858" y="1389014"/>
            <a:ext cx="5663221" cy="5465379"/>
          </a:xfrm>
          <a:custGeom>
            <a:avLst/>
            <a:gdLst/>
            <a:ahLst/>
            <a:cxnLst/>
            <a:rect l="l" t="t" r="r" b="b"/>
            <a:pathLst>
              <a:path w="5663221" h="5465379">
                <a:moveTo>
                  <a:pt x="131880" y="0"/>
                </a:moveTo>
                <a:lnTo>
                  <a:pt x="5531341" y="0"/>
                </a:lnTo>
                <a:cubicBezTo>
                  <a:pt x="5604177" y="0"/>
                  <a:pt x="5663221" y="59045"/>
                  <a:pt x="5663221" y="131880"/>
                </a:cubicBezTo>
                <a:lnTo>
                  <a:pt x="5663221" y="5333500"/>
                </a:lnTo>
                <a:cubicBezTo>
                  <a:pt x="5663221" y="5406335"/>
                  <a:pt x="5604177" y="5465379"/>
                  <a:pt x="5531341" y="5465379"/>
                </a:cubicBezTo>
                <a:lnTo>
                  <a:pt x="131880" y="5465379"/>
                </a:lnTo>
                <a:cubicBezTo>
                  <a:pt x="59045" y="5465379"/>
                  <a:pt x="0" y="5406335"/>
                  <a:pt x="0" y="5333500"/>
                </a:cubicBezTo>
                <a:lnTo>
                  <a:pt x="0" y="131880"/>
                </a:lnTo>
                <a:cubicBezTo>
                  <a:pt x="0" y="59045"/>
                  <a:pt x="59045" y="0"/>
                  <a:pt x="131880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24730" dist="8243" dir="5400000">
              <a:srgbClr val="000000">
                <a:alpha val="10196"/>
              </a:srgbClr>
            </a:outerShdw>
          </a:effectLst>
        </p:spPr>
      </p:sp>
      <p:sp>
        <p:nvSpPr>
          <p:cNvPr id="6" name="Text 4"/>
          <p:cNvSpPr/>
          <p:nvPr/>
        </p:nvSpPr>
        <p:spPr>
          <a:xfrm>
            <a:off x="535822" y="1590978"/>
            <a:ext cx="5341728" cy="230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8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Neutral Palette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35822" y="1953688"/>
            <a:ext cx="5325241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Light &amp; Dark Mode Support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35822" y="2283424"/>
            <a:ext cx="5259294" cy="659473"/>
          </a:xfrm>
          <a:custGeom>
            <a:avLst/>
            <a:gdLst/>
            <a:ahLst/>
            <a:cxnLst/>
            <a:rect l="l" t="t" r="r" b="b"/>
            <a:pathLst>
              <a:path w="5259294" h="659473">
                <a:moveTo>
                  <a:pt x="98921" y="0"/>
                </a:moveTo>
                <a:lnTo>
                  <a:pt x="5160373" y="0"/>
                </a:lnTo>
                <a:cubicBezTo>
                  <a:pt x="5215006" y="0"/>
                  <a:pt x="5259294" y="44288"/>
                  <a:pt x="5259294" y="98921"/>
                </a:cubicBezTo>
                <a:lnTo>
                  <a:pt x="5259294" y="560552"/>
                </a:lnTo>
                <a:cubicBezTo>
                  <a:pt x="5259294" y="615184"/>
                  <a:pt x="5215006" y="659473"/>
                  <a:pt x="5160373" y="659473"/>
                </a:cubicBezTo>
                <a:lnTo>
                  <a:pt x="98921" y="659473"/>
                </a:lnTo>
                <a:cubicBezTo>
                  <a:pt x="44288" y="659473"/>
                  <a:pt x="0" y="615184"/>
                  <a:pt x="0" y="560552"/>
                </a:cubicBezTo>
                <a:lnTo>
                  <a:pt x="0" y="98921"/>
                </a:lnTo>
                <a:cubicBezTo>
                  <a:pt x="0" y="44325"/>
                  <a:pt x="44325" y="0"/>
                  <a:pt x="98921" y="0"/>
                </a:cubicBezTo>
                <a:close/>
              </a:path>
            </a:pathLst>
          </a:custGeom>
          <a:solidFill>
            <a:srgbClr val="F8FAFC"/>
          </a:solidFill>
          <a:ln/>
        </p:spPr>
      </p:sp>
      <p:sp>
        <p:nvSpPr>
          <p:cNvPr id="9" name="Shape 7"/>
          <p:cNvSpPr/>
          <p:nvPr/>
        </p:nvSpPr>
        <p:spPr>
          <a:xfrm>
            <a:off x="638864" y="2386467"/>
            <a:ext cx="453387" cy="453387"/>
          </a:xfrm>
          <a:custGeom>
            <a:avLst/>
            <a:gdLst/>
            <a:ahLst/>
            <a:cxnLst/>
            <a:rect l="l" t="t" r="r" b="b"/>
            <a:pathLst>
              <a:path w="453387" h="453387">
                <a:moveTo>
                  <a:pt x="65945" y="0"/>
                </a:moveTo>
                <a:lnTo>
                  <a:pt x="387442" y="0"/>
                </a:lnTo>
                <a:cubicBezTo>
                  <a:pt x="423863" y="0"/>
                  <a:pt x="453387" y="29525"/>
                  <a:pt x="453387" y="65945"/>
                </a:cubicBezTo>
                <a:lnTo>
                  <a:pt x="453387" y="387442"/>
                </a:lnTo>
                <a:cubicBezTo>
                  <a:pt x="453387" y="423863"/>
                  <a:pt x="423863" y="453387"/>
                  <a:pt x="387442" y="453387"/>
                </a:cubicBezTo>
                <a:lnTo>
                  <a:pt x="65945" y="453387"/>
                </a:lnTo>
                <a:cubicBezTo>
                  <a:pt x="29525" y="453387"/>
                  <a:pt x="0" y="423863"/>
                  <a:pt x="0" y="387442"/>
                </a:cubicBezTo>
                <a:lnTo>
                  <a:pt x="0" y="65945"/>
                </a:lnTo>
                <a:cubicBezTo>
                  <a:pt x="0" y="29549"/>
                  <a:pt x="29549" y="0"/>
                  <a:pt x="65945" y="0"/>
                </a:cubicBezTo>
                <a:close/>
              </a:path>
            </a:pathLst>
          </a:custGeom>
          <a:solidFill>
            <a:srgbClr val="F8FAFC"/>
          </a:solidFill>
          <a:ln w="12700">
            <a:solidFill>
              <a:srgbClr val="E2E8F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228268" y="2431805"/>
            <a:ext cx="4533874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App Background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228268" y="2629647"/>
            <a:ext cx="4525631" cy="16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9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slate-50 / slate-950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35822" y="3041817"/>
            <a:ext cx="5259294" cy="659473"/>
          </a:xfrm>
          <a:custGeom>
            <a:avLst/>
            <a:gdLst/>
            <a:ahLst/>
            <a:cxnLst/>
            <a:rect l="l" t="t" r="r" b="b"/>
            <a:pathLst>
              <a:path w="5259294" h="659473">
                <a:moveTo>
                  <a:pt x="98921" y="0"/>
                </a:moveTo>
                <a:lnTo>
                  <a:pt x="5160373" y="0"/>
                </a:lnTo>
                <a:cubicBezTo>
                  <a:pt x="5215006" y="0"/>
                  <a:pt x="5259294" y="44288"/>
                  <a:pt x="5259294" y="98921"/>
                </a:cubicBezTo>
                <a:lnTo>
                  <a:pt x="5259294" y="560552"/>
                </a:lnTo>
                <a:cubicBezTo>
                  <a:pt x="5259294" y="615184"/>
                  <a:pt x="5215006" y="659473"/>
                  <a:pt x="5160373" y="659473"/>
                </a:cubicBezTo>
                <a:lnTo>
                  <a:pt x="98921" y="659473"/>
                </a:lnTo>
                <a:cubicBezTo>
                  <a:pt x="44288" y="659473"/>
                  <a:pt x="0" y="615184"/>
                  <a:pt x="0" y="560552"/>
                </a:cubicBezTo>
                <a:lnTo>
                  <a:pt x="0" y="98921"/>
                </a:lnTo>
                <a:cubicBezTo>
                  <a:pt x="0" y="44325"/>
                  <a:pt x="44325" y="0"/>
                  <a:pt x="98921" y="0"/>
                </a:cubicBezTo>
                <a:close/>
              </a:path>
            </a:pathLst>
          </a:custGeom>
          <a:solidFill>
            <a:srgbClr val="F8FAFC"/>
          </a:solidFill>
          <a:ln/>
        </p:spPr>
      </p:sp>
      <p:sp>
        <p:nvSpPr>
          <p:cNvPr id="13" name="Shape 11"/>
          <p:cNvSpPr/>
          <p:nvPr/>
        </p:nvSpPr>
        <p:spPr>
          <a:xfrm>
            <a:off x="638864" y="3144860"/>
            <a:ext cx="453387" cy="453387"/>
          </a:xfrm>
          <a:custGeom>
            <a:avLst/>
            <a:gdLst/>
            <a:ahLst/>
            <a:cxnLst/>
            <a:rect l="l" t="t" r="r" b="b"/>
            <a:pathLst>
              <a:path w="453387" h="453387">
                <a:moveTo>
                  <a:pt x="65945" y="0"/>
                </a:moveTo>
                <a:lnTo>
                  <a:pt x="387442" y="0"/>
                </a:lnTo>
                <a:cubicBezTo>
                  <a:pt x="423863" y="0"/>
                  <a:pt x="453387" y="29525"/>
                  <a:pt x="453387" y="65945"/>
                </a:cubicBezTo>
                <a:lnTo>
                  <a:pt x="453387" y="387442"/>
                </a:lnTo>
                <a:cubicBezTo>
                  <a:pt x="453387" y="423863"/>
                  <a:pt x="423863" y="453387"/>
                  <a:pt x="387442" y="453387"/>
                </a:cubicBezTo>
                <a:lnTo>
                  <a:pt x="65945" y="453387"/>
                </a:lnTo>
                <a:cubicBezTo>
                  <a:pt x="29525" y="453387"/>
                  <a:pt x="0" y="423863"/>
                  <a:pt x="0" y="387442"/>
                </a:cubicBezTo>
                <a:lnTo>
                  <a:pt x="0" y="65945"/>
                </a:lnTo>
                <a:cubicBezTo>
                  <a:pt x="0" y="29549"/>
                  <a:pt x="29549" y="0"/>
                  <a:pt x="65945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2E8F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228268" y="3190199"/>
            <a:ext cx="4533874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Card/Surface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228268" y="3388041"/>
            <a:ext cx="4525631" cy="16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9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white / slate-900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35822" y="3800211"/>
            <a:ext cx="5259294" cy="659473"/>
          </a:xfrm>
          <a:custGeom>
            <a:avLst/>
            <a:gdLst/>
            <a:ahLst/>
            <a:cxnLst/>
            <a:rect l="l" t="t" r="r" b="b"/>
            <a:pathLst>
              <a:path w="5259294" h="659473">
                <a:moveTo>
                  <a:pt x="98921" y="0"/>
                </a:moveTo>
                <a:lnTo>
                  <a:pt x="5160373" y="0"/>
                </a:lnTo>
                <a:cubicBezTo>
                  <a:pt x="5215006" y="0"/>
                  <a:pt x="5259294" y="44288"/>
                  <a:pt x="5259294" y="98921"/>
                </a:cubicBezTo>
                <a:lnTo>
                  <a:pt x="5259294" y="560552"/>
                </a:lnTo>
                <a:cubicBezTo>
                  <a:pt x="5259294" y="615184"/>
                  <a:pt x="5215006" y="659473"/>
                  <a:pt x="5160373" y="659473"/>
                </a:cubicBezTo>
                <a:lnTo>
                  <a:pt x="98921" y="659473"/>
                </a:lnTo>
                <a:cubicBezTo>
                  <a:pt x="44288" y="659473"/>
                  <a:pt x="0" y="615184"/>
                  <a:pt x="0" y="560552"/>
                </a:cubicBezTo>
                <a:lnTo>
                  <a:pt x="0" y="98921"/>
                </a:lnTo>
                <a:cubicBezTo>
                  <a:pt x="0" y="44325"/>
                  <a:pt x="44325" y="0"/>
                  <a:pt x="98921" y="0"/>
                </a:cubicBezTo>
                <a:close/>
              </a:path>
            </a:pathLst>
          </a:custGeom>
          <a:solidFill>
            <a:srgbClr val="F8FAFC"/>
          </a:solidFill>
          <a:ln/>
        </p:spPr>
      </p:sp>
      <p:sp>
        <p:nvSpPr>
          <p:cNvPr id="17" name="Shape 15"/>
          <p:cNvSpPr/>
          <p:nvPr/>
        </p:nvSpPr>
        <p:spPr>
          <a:xfrm>
            <a:off x="634742" y="3899132"/>
            <a:ext cx="461631" cy="461631"/>
          </a:xfrm>
          <a:custGeom>
            <a:avLst/>
            <a:gdLst/>
            <a:ahLst/>
            <a:cxnLst/>
            <a:rect l="l" t="t" r="r" b="b"/>
            <a:pathLst>
              <a:path w="461631" h="461631">
                <a:moveTo>
                  <a:pt x="65949" y="0"/>
                </a:moveTo>
                <a:lnTo>
                  <a:pt x="395682" y="0"/>
                </a:lnTo>
                <a:cubicBezTo>
                  <a:pt x="432080" y="0"/>
                  <a:pt x="461631" y="29551"/>
                  <a:pt x="461631" y="65949"/>
                </a:cubicBezTo>
                <a:lnTo>
                  <a:pt x="461631" y="395682"/>
                </a:lnTo>
                <a:cubicBezTo>
                  <a:pt x="461631" y="432105"/>
                  <a:pt x="432105" y="461631"/>
                  <a:pt x="395682" y="461631"/>
                </a:cubicBezTo>
                <a:lnTo>
                  <a:pt x="65949" y="461631"/>
                </a:lnTo>
                <a:cubicBezTo>
                  <a:pt x="29551" y="461631"/>
                  <a:pt x="0" y="432080"/>
                  <a:pt x="0" y="395682"/>
                </a:cubicBezTo>
                <a:lnTo>
                  <a:pt x="0" y="65949"/>
                </a:lnTo>
                <a:cubicBezTo>
                  <a:pt x="0" y="29551"/>
                  <a:pt x="29551" y="0"/>
                  <a:pt x="65949" y="0"/>
                </a:cubicBezTo>
                <a:close/>
              </a:path>
            </a:pathLst>
          </a:custGeom>
          <a:solidFill>
            <a:srgbClr val="E2E8F0"/>
          </a:solidFill>
          <a:ln/>
        </p:spPr>
      </p:sp>
      <p:sp>
        <p:nvSpPr>
          <p:cNvPr id="18" name="Text 16"/>
          <p:cNvSpPr/>
          <p:nvPr/>
        </p:nvSpPr>
        <p:spPr>
          <a:xfrm>
            <a:off x="1228268" y="3948592"/>
            <a:ext cx="4533874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Borders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228268" y="4146434"/>
            <a:ext cx="4525631" cy="16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9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slate-200 / slate-800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35822" y="4558604"/>
            <a:ext cx="5259294" cy="659473"/>
          </a:xfrm>
          <a:custGeom>
            <a:avLst/>
            <a:gdLst/>
            <a:ahLst/>
            <a:cxnLst/>
            <a:rect l="l" t="t" r="r" b="b"/>
            <a:pathLst>
              <a:path w="5259294" h="659473">
                <a:moveTo>
                  <a:pt x="98921" y="0"/>
                </a:moveTo>
                <a:lnTo>
                  <a:pt x="5160373" y="0"/>
                </a:lnTo>
                <a:cubicBezTo>
                  <a:pt x="5215006" y="0"/>
                  <a:pt x="5259294" y="44288"/>
                  <a:pt x="5259294" y="98921"/>
                </a:cubicBezTo>
                <a:lnTo>
                  <a:pt x="5259294" y="560552"/>
                </a:lnTo>
                <a:cubicBezTo>
                  <a:pt x="5259294" y="615184"/>
                  <a:pt x="5215006" y="659473"/>
                  <a:pt x="5160373" y="659473"/>
                </a:cubicBezTo>
                <a:lnTo>
                  <a:pt x="98921" y="659473"/>
                </a:lnTo>
                <a:cubicBezTo>
                  <a:pt x="44288" y="659473"/>
                  <a:pt x="0" y="615184"/>
                  <a:pt x="0" y="560552"/>
                </a:cubicBezTo>
                <a:lnTo>
                  <a:pt x="0" y="98921"/>
                </a:lnTo>
                <a:cubicBezTo>
                  <a:pt x="0" y="44325"/>
                  <a:pt x="44325" y="0"/>
                  <a:pt x="98921" y="0"/>
                </a:cubicBezTo>
                <a:close/>
              </a:path>
            </a:pathLst>
          </a:custGeom>
          <a:solidFill>
            <a:srgbClr val="F8FAFC"/>
          </a:solidFill>
          <a:ln/>
        </p:spPr>
      </p:sp>
      <p:sp>
        <p:nvSpPr>
          <p:cNvPr id="21" name="Shape 19"/>
          <p:cNvSpPr/>
          <p:nvPr/>
        </p:nvSpPr>
        <p:spPr>
          <a:xfrm>
            <a:off x="634742" y="4657525"/>
            <a:ext cx="461631" cy="461631"/>
          </a:xfrm>
          <a:custGeom>
            <a:avLst/>
            <a:gdLst/>
            <a:ahLst/>
            <a:cxnLst/>
            <a:rect l="l" t="t" r="r" b="b"/>
            <a:pathLst>
              <a:path w="461631" h="461631">
                <a:moveTo>
                  <a:pt x="65949" y="0"/>
                </a:moveTo>
                <a:lnTo>
                  <a:pt x="395682" y="0"/>
                </a:lnTo>
                <a:cubicBezTo>
                  <a:pt x="432080" y="0"/>
                  <a:pt x="461631" y="29551"/>
                  <a:pt x="461631" y="65949"/>
                </a:cubicBezTo>
                <a:lnTo>
                  <a:pt x="461631" y="395682"/>
                </a:lnTo>
                <a:cubicBezTo>
                  <a:pt x="461631" y="432105"/>
                  <a:pt x="432105" y="461631"/>
                  <a:pt x="395682" y="461631"/>
                </a:cubicBezTo>
                <a:lnTo>
                  <a:pt x="65949" y="461631"/>
                </a:lnTo>
                <a:cubicBezTo>
                  <a:pt x="29551" y="461631"/>
                  <a:pt x="0" y="432080"/>
                  <a:pt x="0" y="395682"/>
                </a:cubicBezTo>
                <a:lnTo>
                  <a:pt x="0" y="65949"/>
                </a:lnTo>
                <a:cubicBezTo>
                  <a:pt x="0" y="29551"/>
                  <a:pt x="29551" y="0"/>
                  <a:pt x="65949" y="0"/>
                </a:cubicBezTo>
                <a:close/>
              </a:path>
            </a:pathLst>
          </a:custGeom>
          <a:solidFill>
            <a:srgbClr val="F1F5F9"/>
          </a:solidFill>
          <a:ln/>
        </p:spPr>
      </p:sp>
      <p:sp>
        <p:nvSpPr>
          <p:cNvPr id="22" name="Text 20"/>
          <p:cNvSpPr/>
          <p:nvPr/>
        </p:nvSpPr>
        <p:spPr>
          <a:xfrm>
            <a:off x="1228268" y="4706986"/>
            <a:ext cx="4533874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Subtle UI (Hover)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228268" y="4904828"/>
            <a:ext cx="4525631" cy="16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9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slate-100 / slate-800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35822" y="5316998"/>
            <a:ext cx="5259294" cy="659473"/>
          </a:xfrm>
          <a:custGeom>
            <a:avLst/>
            <a:gdLst/>
            <a:ahLst/>
            <a:cxnLst/>
            <a:rect l="l" t="t" r="r" b="b"/>
            <a:pathLst>
              <a:path w="5259294" h="659473">
                <a:moveTo>
                  <a:pt x="98921" y="0"/>
                </a:moveTo>
                <a:lnTo>
                  <a:pt x="5160373" y="0"/>
                </a:lnTo>
                <a:cubicBezTo>
                  <a:pt x="5215006" y="0"/>
                  <a:pt x="5259294" y="44288"/>
                  <a:pt x="5259294" y="98921"/>
                </a:cubicBezTo>
                <a:lnTo>
                  <a:pt x="5259294" y="560552"/>
                </a:lnTo>
                <a:cubicBezTo>
                  <a:pt x="5259294" y="615184"/>
                  <a:pt x="5215006" y="659473"/>
                  <a:pt x="5160373" y="659473"/>
                </a:cubicBezTo>
                <a:lnTo>
                  <a:pt x="98921" y="659473"/>
                </a:lnTo>
                <a:cubicBezTo>
                  <a:pt x="44288" y="659473"/>
                  <a:pt x="0" y="615184"/>
                  <a:pt x="0" y="560552"/>
                </a:cubicBezTo>
                <a:lnTo>
                  <a:pt x="0" y="98921"/>
                </a:lnTo>
                <a:cubicBezTo>
                  <a:pt x="0" y="44325"/>
                  <a:pt x="44325" y="0"/>
                  <a:pt x="98921" y="0"/>
                </a:cubicBezTo>
                <a:close/>
              </a:path>
            </a:pathLst>
          </a:custGeom>
          <a:solidFill>
            <a:srgbClr val="F8FAFC"/>
          </a:solidFill>
          <a:ln/>
        </p:spPr>
      </p:sp>
      <p:sp>
        <p:nvSpPr>
          <p:cNvPr id="25" name="Shape 23"/>
          <p:cNvSpPr/>
          <p:nvPr/>
        </p:nvSpPr>
        <p:spPr>
          <a:xfrm>
            <a:off x="634742" y="5415919"/>
            <a:ext cx="461631" cy="461631"/>
          </a:xfrm>
          <a:custGeom>
            <a:avLst/>
            <a:gdLst/>
            <a:ahLst/>
            <a:cxnLst/>
            <a:rect l="l" t="t" r="r" b="b"/>
            <a:pathLst>
              <a:path w="461631" h="461631">
                <a:moveTo>
                  <a:pt x="65949" y="0"/>
                </a:moveTo>
                <a:lnTo>
                  <a:pt x="395682" y="0"/>
                </a:lnTo>
                <a:cubicBezTo>
                  <a:pt x="432080" y="0"/>
                  <a:pt x="461631" y="29551"/>
                  <a:pt x="461631" y="65949"/>
                </a:cubicBezTo>
                <a:lnTo>
                  <a:pt x="461631" y="395682"/>
                </a:lnTo>
                <a:cubicBezTo>
                  <a:pt x="461631" y="432105"/>
                  <a:pt x="432105" y="461631"/>
                  <a:pt x="395682" y="461631"/>
                </a:cubicBezTo>
                <a:lnTo>
                  <a:pt x="65949" y="461631"/>
                </a:lnTo>
                <a:cubicBezTo>
                  <a:pt x="29551" y="461631"/>
                  <a:pt x="0" y="432080"/>
                  <a:pt x="0" y="395682"/>
                </a:cubicBezTo>
                <a:lnTo>
                  <a:pt x="0" y="65949"/>
                </a:lnTo>
                <a:cubicBezTo>
                  <a:pt x="0" y="29551"/>
                  <a:pt x="29551" y="0"/>
                  <a:pt x="65949" y="0"/>
                </a:cubicBezTo>
                <a:close/>
              </a:path>
            </a:pathLst>
          </a:custGeom>
          <a:solidFill>
            <a:srgbClr val="CBD5E1"/>
          </a:solidFill>
          <a:ln/>
        </p:spPr>
      </p:sp>
      <p:sp>
        <p:nvSpPr>
          <p:cNvPr id="26" name="Text 24"/>
          <p:cNvSpPr/>
          <p:nvPr/>
        </p:nvSpPr>
        <p:spPr>
          <a:xfrm>
            <a:off x="1228268" y="5465379"/>
            <a:ext cx="4533874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Disabled State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228268" y="5663221"/>
            <a:ext cx="4525631" cy="16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9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slate-300 / slate-700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199429" y="1389014"/>
            <a:ext cx="5663221" cy="3767237"/>
          </a:xfrm>
          <a:custGeom>
            <a:avLst/>
            <a:gdLst/>
            <a:ahLst/>
            <a:cxnLst/>
            <a:rect l="l" t="t" r="r" b="b"/>
            <a:pathLst>
              <a:path w="5663221" h="3767237">
                <a:moveTo>
                  <a:pt x="131891" y="0"/>
                </a:moveTo>
                <a:lnTo>
                  <a:pt x="5531330" y="0"/>
                </a:lnTo>
                <a:cubicBezTo>
                  <a:pt x="5604171" y="0"/>
                  <a:pt x="5663221" y="59050"/>
                  <a:pt x="5663221" y="131891"/>
                </a:cubicBezTo>
                <a:lnTo>
                  <a:pt x="5663221" y="3635346"/>
                </a:lnTo>
                <a:cubicBezTo>
                  <a:pt x="5663221" y="3708188"/>
                  <a:pt x="5604171" y="3767237"/>
                  <a:pt x="5531330" y="3767237"/>
                </a:cubicBezTo>
                <a:lnTo>
                  <a:pt x="131891" y="3767237"/>
                </a:lnTo>
                <a:cubicBezTo>
                  <a:pt x="59050" y="3767237"/>
                  <a:pt x="0" y="3708188"/>
                  <a:pt x="0" y="3635346"/>
                </a:cubicBezTo>
                <a:lnTo>
                  <a:pt x="0" y="131891"/>
                </a:lnTo>
                <a:cubicBezTo>
                  <a:pt x="0" y="59098"/>
                  <a:pt x="59098" y="0"/>
                  <a:pt x="131891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24730" dist="8243" dir="5400000">
              <a:srgbClr val="000000">
                <a:alpha val="10196"/>
              </a:srgbClr>
            </a:outerShdw>
          </a:effectLst>
        </p:spPr>
      </p:sp>
      <p:sp>
        <p:nvSpPr>
          <p:cNvPr id="29" name="Text 27"/>
          <p:cNvSpPr/>
          <p:nvPr/>
        </p:nvSpPr>
        <p:spPr>
          <a:xfrm>
            <a:off x="6401392" y="1590978"/>
            <a:ext cx="5341728" cy="230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8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Semantic Colors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401392" y="1953688"/>
            <a:ext cx="5325241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 feedback colors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401392" y="2283424"/>
            <a:ext cx="5259294" cy="593525"/>
          </a:xfrm>
          <a:custGeom>
            <a:avLst/>
            <a:gdLst/>
            <a:ahLst/>
            <a:cxnLst/>
            <a:rect l="l" t="t" r="r" b="b"/>
            <a:pathLst>
              <a:path w="5259294" h="593525">
                <a:moveTo>
                  <a:pt x="98923" y="0"/>
                </a:moveTo>
                <a:lnTo>
                  <a:pt x="5160371" y="0"/>
                </a:lnTo>
                <a:cubicBezTo>
                  <a:pt x="5215005" y="0"/>
                  <a:pt x="5259294" y="44289"/>
                  <a:pt x="5259294" y="98923"/>
                </a:cubicBezTo>
                <a:lnTo>
                  <a:pt x="5259294" y="494602"/>
                </a:lnTo>
                <a:cubicBezTo>
                  <a:pt x="5259294" y="549236"/>
                  <a:pt x="5215005" y="593525"/>
                  <a:pt x="5160371" y="593525"/>
                </a:cubicBezTo>
                <a:lnTo>
                  <a:pt x="98923" y="593525"/>
                </a:lnTo>
                <a:cubicBezTo>
                  <a:pt x="44289" y="593525"/>
                  <a:pt x="0" y="549236"/>
                  <a:pt x="0" y="494602"/>
                </a:cubicBezTo>
                <a:lnTo>
                  <a:pt x="0" y="98923"/>
                </a:lnTo>
                <a:cubicBezTo>
                  <a:pt x="0" y="44289"/>
                  <a:pt x="44289" y="0"/>
                  <a:pt x="98923" y="0"/>
                </a:cubicBezTo>
                <a:close/>
              </a:path>
            </a:pathLst>
          </a:custGeom>
          <a:solidFill>
            <a:srgbClr val="F8FAFC"/>
          </a:solidFill>
          <a:ln/>
        </p:spPr>
      </p:sp>
      <p:sp>
        <p:nvSpPr>
          <p:cNvPr id="32" name="Shape 30"/>
          <p:cNvSpPr/>
          <p:nvPr/>
        </p:nvSpPr>
        <p:spPr>
          <a:xfrm>
            <a:off x="6500313" y="2382345"/>
            <a:ext cx="395684" cy="395684"/>
          </a:xfrm>
          <a:custGeom>
            <a:avLst/>
            <a:gdLst/>
            <a:ahLst/>
            <a:cxnLst/>
            <a:rect l="l" t="t" r="r" b="b"/>
            <a:pathLst>
              <a:path w="395684" h="395684">
                <a:moveTo>
                  <a:pt x="65949" y="0"/>
                </a:moveTo>
                <a:lnTo>
                  <a:pt x="329735" y="0"/>
                </a:lnTo>
                <a:cubicBezTo>
                  <a:pt x="366133" y="0"/>
                  <a:pt x="395684" y="29551"/>
                  <a:pt x="395684" y="65949"/>
                </a:cubicBezTo>
                <a:lnTo>
                  <a:pt x="395684" y="329735"/>
                </a:lnTo>
                <a:cubicBezTo>
                  <a:pt x="395684" y="366157"/>
                  <a:pt x="366157" y="395684"/>
                  <a:pt x="329735" y="395684"/>
                </a:cubicBezTo>
                <a:lnTo>
                  <a:pt x="65949" y="395684"/>
                </a:lnTo>
                <a:cubicBezTo>
                  <a:pt x="29551" y="395684"/>
                  <a:pt x="0" y="366133"/>
                  <a:pt x="0" y="329735"/>
                </a:cubicBezTo>
                <a:lnTo>
                  <a:pt x="0" y="65949"/>
                </a:lnTo>
                <a:cubicBezTo>
                  <a:pt x="0" y="29551"/>
                  <a:pt x="29551" y="0"/>
                  <a:pt x="65949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33" name="Text 31"/>
          <p:cNvSpPr/>
          <p:nvPr/>
        </p:nvSpPr>
        <p:spPr>
          <a:xfrm>
            <a:off x="7027891" y="2398832"/>
            <a:ext cx="4599822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Success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7027891" y="2596673"/>
            <a:ext cx="4591578" cy="16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9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Form saves, payments cleared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401392" y="2975870"/>
            <a:ext cx="5259294" cy="593525"/>
          </a:xfrm>
          <a:custGeom>
            <a:avLst/>
            <a:gdLst/>
            <a:ahLst/>
            <a:cxnLst/>
            <a:rect l="l" t="t" r="r" b="b"/>
            <a:pathLst>
              <a:path w="5259294" h="593525">
                <a:moveTo>
                  <a:pt x="98923" y="0"/>
                </a:moveTo>
                <a:lnTo>
                  <a:pt x="5160371" y="0"/>
                </a:lnTo>
                <a:cubicBezTo>
                  <a:pt x="5215005" y="0"/>
                  <a:pt x="5259294" y="44289"/>
                  <a:pt x="5259294" y="98923"/>
                </a:cubicBezTo>
                <a:lnTo>
                  <a:pt x="5259294" y="494602"/>
                </a:lnTo>
                <a:cubicBezTo>
                  <a:pt x="5259294" y="549236"/>
                  <a:pt x="5215005" y="593525"/>
                  <a:pt x="5160371" y="593525"/>
                </a:cubicBezTo>
                <a:lnTo>
                  <a:pt x="98923" y="593525"/>
                </a:lnTo>
                <a:cubicBezTo>
                  <a:pt x="44289" y="593525"/>
                  <a:pt x="0" y="549236"/>
                  <a:pt x="0" y="494602"/>
                </a:cubicBezTo>
                <a:lnTo>
                  <a:pt x="0" y="98923"/>
                </a:lnTo>
                <a:cubicBezTo>
                  <a:pt x="0" y="44289"/>
                  <a:pt x="44289" y="0"/>
                  <a:pt x="98923" y="0"/>
                </a:cubicBezTo>
                <a:close/>
              </a:path>
            </a:pathLst>
          </a:custGeom>
          <a:solidFill>
            <a:srgbClr val="F8FAFC"/>
          </a:solidFill>
          <a:ln/>
        </p:spPr>
      </p:sp>
      <p:sp>
        <p:nvSpPr>
          <p:cNvPr id="36" name="Shape 34"/>
          <p:cNvSpPr/>
          <p:nvPr/>
        </p:nvSpPr>
        <p:spPr>
          <a:xfrm>
            <a:off x="6500313" y="3074791"/>
            <a:ext cx="395684" cy="395684"/>
          </a:xfrm>
          <a:custGeom>
            <a:avLst/>
            <a:gdLst/>
            <a:ahLst/>
            <a:cxnLst/>
            <a:rect l="l" t="t" r="r" b="b"/>
            <a:pathLst>
              <a:path w="395684" h="395684">
                <a:moveTo>
                  <a:pt x="65949" y="0"/>
                </a:moveTo>
                <a:lnTo>
                  <a:pt x="329735" y="0"/>
                </a:lnTo>
                <a:cubicBezTo>
                  <a:pt x="366133" y="0"/>
                  <a:pt x="395684" y="29551"/>
                  <a:pt x="395684" y="65949"/>
                </a:cubicBezTo>
                <a:lnTo>
                  <a:pt x="395684" y="329735"/>
                </a:lnTo>
                <a:cubicBezTo>
                  <a:pt x="395684" y="366157"/>
                  <a:pt x="366157" y="395684"/>
                  <a:pt x="329735" y="395684"/>
                </a:cubicBezTo>
                <a:lnTo>
                  <a:pt x="65949" y="395684"/>
                </a:lnTo>
                <a:cubicBezTo>
                  <a:pt x="29551" y="395684"/>
                  <a:pt x="0" y="366133"/>
                  <a:pt x="0" y="329735"/>
                </a:cubicBezTo>
                <a:lnTo>
                  <a:pt x="0" y="65949"/>
                </a:lnTo>
                <a:cubicBezTo>
                  <a:pt x="0" y="29551"/>
                  <a:pt x="29551" y="0"/>
                  <a:pt x="65949" y="0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37" name="Text 35"/>
          <p:cNvSpPr/>
          <p:nvPr/>
        </p:nvSpPr>
        <p:spPr>
          <a:xfrm>
            <a:off x="7027891" y="3091278"/>
            <a:ext cx="4599822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Error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7027891" y="3289120"/>
            <a:ext cx="4591578" cy="16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9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Overdue notices, warnings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401392" y="3668316"/>
            <a:ext cx="5259294" cy="593525"/>
          </a:xfrm>
          <a:custGeom>
            <a:avLst/>
            <a:gdLst/>
            <a:ahLst/>
            <a:cxnLst/>
            <a:rect l="l" t="t" r="r" b="b"/>
            <a:pathLst>
              <a:path w="5259294" h="593525">
                <a:moveTo>
                  <a:pt x="98923" y="0"/>
                </a:moveTo>
                <a:lnTo>
                  <a:pt x="5160371" y="0"/>
                </a:lnTo>
                <a:cubicBezTo>
                  <a:pt x="5215005" y="0"/>
                  <a:pt x="5259294" y="44289"/>
                  <a:pt x="5259294" y="98923"/>
                </a:cubicBezTo>
                <a:lnTo>
                  <a:pt x="5259294" y="494602"/>
                </a:lnTo>
                <a:cubicBezTo>
                  <a:pt x="5259294" y="549236"/>
                  <a:pt x="5215005" y="593525"/>
                  <a:pt x="5160371" y="593525"/>
                </a:cubicBezTo>
                <a:lnTo>
                  <a:pt x="98923" y="593525"/>
                </a:lnTo>
                <a:cubicBezTo>
                  <a:pt x="44289" y="593525"/>
                  <a:pt x="0" y="549236"/>
                  <a:pt x="0" y="494602"/>
                </a:cubicBezTo>
                <a:lnTo>
                  <a:pt x="0" y="98923"/>
                </a:lnTo>
                <a:cubicBezTo>
                  <a:pt x="0" y="44289"/>
                  <a:pt x="44289" y="0"/>
                  <a:pt x="98923" y="0"/>
                </a:cubicBezTo>
                <a:close/>
              </a:path>
            </a:pathLst>
          </a:custGeom>
          <a:solidFill>
            <a:srgbClr val="F8FAFC"/>
          </a:solidFill>
          <a:ln/>
        </p:spPr>
      </p:sp>
      <p:sp>
        <p:nvSpPr>
          <p:cNvPr id="40" name="Shape 38"/>
          <p:cNvSpPr/>
          <p:nvPr/>
        </p:nvSpPr>
        <p:spPr>
          <a:xfrm>
            <a:off x="6500313" y="3767237"/>
            <a:ext cx="395684" cy="395684"/>
          </a:xfrm>
          <a:custGeom>
            <a:avLst/>
            <a:gdLst/>
            <a:ahLst/>
            <a:cxnLst/>
            <a:rect l="l" t="t" r="r" b="b"/>
            <a:pathLst>
              <a:path w="395684" h="395684">
                <a:moveTo>
                  <a:pt x="65949" y="0"/>
                </a:moveTo>
                <a:lnTo>
                  <a:pt x="329735" y="0"/>
                </a:lnTo>
                <a:cubicBezTo>
                  <a:pt x="366133" y="0"/>
                  <a:pt x="395684" y="29551"/>
                  <a:pt x="395684" y="65949"/>
                </a:cubicBezTo>
                <a:lnTo>
                  <a:pt x="395684" y="329735"/>
                </a:lnTo>
                <a:cubicBezTo>
                  <a:pt x="395684" y="366157"/>
                  <a:pt x="366157" y="395684"/>
                  <a:pt x="329735" y="395684"/>
                </a:cubicBezTo>
                <a:lnTo>
                  <a:pt x="65949" y="395684"/>
                </a:lnTo>
                <a:cubicBezTo>
                  <a:pt x="29551" y="395684"/>
                  <a:pt x="0" y="366133"/>
                  <a:pt x="0" y="329735"/>
                </a:cubicBezTo>
                <a:lnTo>
                  <a:pt x="0" y="65949"/>
                </a:lnTo>
                <a:cubicBezTo>
                  <a:pt x="0" y="29551"/>
                  <a:pt x="29551" y="0"/>
                  <a:pt x="65949" y="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41" name="Text 39"/>
          <p:cNvSpPr/>
          <p:nvPr/>
        </p:nvSpPr>
        <p:spPr>
          <a:xfrm>
            <a:off x="7027891" y="3783724"/>
            <a:ext cx="4599822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Warning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7027891" y="3981566"/>
            <a:ext cx="4591578" cy="16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9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Pending approvals, expirations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401392" y="4360763"/>
            <a:ext cx="5259294" cy="593525"/>
          </a:xfrm>
          <a:custGeom>
            <a:avLst/>
            <a:gdLst/>
            <a:ahLst/>
            <a:cxnLst/>
            <a:rect l="l" t="t" r="r" b="b"/>
            <a:pathLst>
              <a:path w="5259294" h="593525">
                <a:moveTo>
                  <a:pt x="98923" y="0"/>
                </a:moveTo>
                <a:lnTo>
                  <a:pt x="5160371" y="0"/>
                </a:lnTo>
                <a:cubicBezTo>
                  <a:pt x="5215005" y="0"/>
                  <a:pt x="5259294" y="44289"/>
                  <a:pt x="5259294" y="98923"/>
                </a:cubicBezTo>
                <a:lnTo>
                  <a:pt x="5259294" y="494602"/>
                </a:lnTo>
                <a:cubicBezTo>
                  <a:pt x="5259294" y="549236"/>
                  <a:pt x="5215005" y="593525"/>
                  <a:pt x="5160371" y="593525"/>
                </a:cubicBezTo>
                <a:lnTo>
                  <a:pt x="98923" y="593525"/>
                </a:lnTo>
                <a:cubicBezTo>
                  <a:pt x="44289" y="593525"/>
                  <a:pt x="0" y="549236"/>
                  <a:pt x="0" y="494602"/>
                </a:cubicBezTo>
                <a:lnTo>
                  <a:pt x="0" y="98923"/>
                </a:lnTo>
                <a:cubicBezTo>
                  <a:pt x="0" y="44289"/>
                  <a:pt x="44289" y="0"/>
                  <a:pt x="98923" y="0"/>
                </a:cubicBezTo>
                <a:close/>
              </a:path>
            </a:pathLst>
          </a:custGeom>
          <a:solidFill>
            <a:srgbClr val="F8FAFC"/>
          </a:solidFill>
          <a:ln/>
        </p:spPr>
      </p:sp>
      <p:sp>
        <p:nvSpPr>
          <p:cNvPr id="44" name="Shape 42"/>
          <p:cNvSpPr/>
          <p:nvPr/>
        </p:nvSpPr>
        <p:spPr>
          <a:xfrm>
            <a:off x="6500313" y="4459684"/>
            <a:ext cx="395684" cy="395684"/>
          </a:xfrm>
          <a:custGeom>
            <a:avLst/>
            <a:gdLst/>
            <a:ahLst/>
            <a:cxnLst/>
            <a:rect l="l" t="t" r="r" b="b"/>
            <a:pathLst>
              <a:path w="395684" h="395684">
                <a:moveTo>
                  <a:pt x="65949" y="0"/>
                </a:moveTo>
                <a:lnTo>
                  <a:pt x="329735" y="0"/>
                </a:lnTo>
                <a:cubicBezTo>
                  <a:pt x="366133" y="0"/>
                  <a:pt x="395684" y="29551"/>
                  <a:pt x="395684" y="65949"/>
                </a:cubicBezTo>
                <a:lnTo>
                  <a:pt x="395684" y="329735"/>
                </a:lnTo>
                <a:cubicBezTo>
                  <a:pt x="395684" y="366157"/>
                  <a:pt x="366157" y="395684"/>
                  <a:pt x="329735" y="395684"/>
                </a:cubicBezTo>
                <a:lnTo>
                  <a:pt x="65949" y="395684"/>
                </a:lnTo>
                <a:cubicBezTo>
                  <a:pt x="29551" y="395684"/>
                  <a:pt x="0" y="366133"/>
                  <a:pt x="0" y="329735"/>
                </a:cubicBezTo>
                <a:lnTo>
                  <a:pt x="0" y="65949"/>
                </a:lnTo>
                <a:cubicBezTo>
                  <a:pt x="0" y="29551"/>
                  <a:pt x="29551" y="0"/>
                  <a:pt x="65949" y="0"/>
                </a:cubicBezTo>
                <a:close/>
              </a:path>
            </a:pathLst>
          </a:custGeom>
          <a:solidFill>
            <a:srgbClr val="3B82F6"/>
          </a:solidFill>
          <a:ln/>
        </p:spPr>
      </p:sp>
      <p:sp>
        <p:nvSpPr>
          <p:cNvPr id="45" name="Text 43"/>
          <p:cNvSpPr/>
          <p:nvPr/>
        </p:nvSpPr>
        <p:spPr>
          <a:xfrm>
            <a:off x="7027891" y="4476170"/>
            <a:ext cx="4599822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Info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7027891" y="4674012"/>
            <a:ext cx="4591578" cy="16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9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Tooltips, notifications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199429" y="5362337"/>
            <a:ext cx="5663221" cy="1492057"/>
          </a:xfrm>
          <a:custGeom>
            <a:avLst/>
            <a:gdLst/>
            <a:ahLst/>
            <a:cxnLst/>
            <a:rect l="l" t="t" r="r" b="b"/>
            <a:pathLst>
              <a:path w="5663221" h="1492057">
                <a:moveTo>
                  <a:pt x="131898" y="0"/>
                </a:moveTo>
                <a:lnTo>
                  <a:pt x="5531323" y="0"/>
                </a:lnTo>
                <a:cubicBezTo>
                  <a:pt x="5604168" y="0"/>
                  <a:pt x="5663221" y="59053"/>
                  <a:pt x="5663221" y="131898"/>
                </a:cubicBezTo>
                <a:lnTo>
                  <a:pt x="5663221" y="1360159"/>
                </a:lnTo>
                <a:cubicBezTo>
                  <a:pt x="5663221" y="1433004"/>
                  <a:pt x="5604168" y="1492057"/>
                  <a:pt x="5531323" y="1492057"/>
                </a:cubicBezTo>
                <a:lnTo>
                  <a:pt x="131898" y="1492057"/>
                </a:lnTo>
                <a:cubicBezTo>
                  <a:pt x="59101" y="1492057"/>
                  <a:pt x="0" y="1432955"/>
                  <a:pt x="0" y="1360159"/>
                </a:cubicBezTo>
                <a:lnTo>
                  <a:pt x="0" y="131898"/>
                </a:lnTo>
                <a:cubicBezTo>
                  <a:pt x="0" y="59053"/>
                  <a:pt x="59053" y="0"/>
                  <a:pt x="131898" y="0"/>
                </a:cubicBezTo>
                <a:close/>
              </a:path>
            </a:pathLst>
          </a:custGeom>
          <a:gradFill rotWithShape="1" flip="none">
            <a:gsLst>
              <a:gs pos="0">
                <a:srgbClr val="4F46E5">
                  <a:alpha val="5000"/>
                </a:srgbClr>
              </a:gs>
              <a:gs pos="100000">
                <a:srgbClr val="10B981">
                  <a:alpha val="5000"/>
                </a:srgbClr>
              </a:gs>
            </a:gsLst>
            <a:lin ang="2700000" scaled="1"/>
          </a:gradFill>
          <a:ln w="12700">
            <a:solidFill>
              <a:srgbClr val="4F46E5">
                <a:alpha val="20000"/>
              </a:srgbClr>
            </a:solidFill>
            <a:prstDash val="solid"/>
          </a:ln>
        </p:spPr>
      </p:sp>
      <p:sp>
        <p:nvSpPr>
          <p:cNvPr id="48" name="Shape 46"/>
          <p:cNvSpPr/>
          <p:nvPr/>
        </p:nvSpPr>
        <p:spPr>
          <a:xfrm>
            <a:off x="6389027" y="5572544"/>
            <a:ext cx="148381" cy="148381"/>
          </a:xfrm>
          <a:custGeom>
            <a:avLst/>
            <a:gdLst/>
            <a:ahLst/>
            <a:cxnLst/>
            <a:rect l="l" t="t" r="r" b="b"/>
            <a:pathLst>
              <a:path w="148381" h="148381">
                <a:moveTo>
                  <a:pt x="0" y="74191"/>
                </a:moveTo>
                <a:cubicBezTo>
                  <a:pt x="0" y="33244"/>
                  <a:pt x="33244" y="0"/>
                  <a:pt x="74191" y="0"/>
                </a:cubicBezTo>
                <a:cubicBezTo>
                  <a:pt x="115138" y="0"/>
                  <a:pt x="148381" y="33244"/>
                  <a:pt x="148381" y="74191"/>
                </a:cubicBezTo>
                <a:cubicBezTo>
                  <a:pt x="148381" y="115138"/>
                  <a:pt x="115138" y="148381"/>
                  <a:pt x="74191" y="148381"/>
                </a:cubicBezTo>
                <a:cubicBezTo>
                  <a:pt x="33244" y="148381"/>
                  <a:pt x="0" y="115138"/>
                  <a:pt x="0" y="74191"/>
                </a:cubicBezTo>
                <a:close/>
                <a:moveTo>
                  <a:pt x="46804" y="49238"/>
                </a:moveTo>
                <a:cubicBezTo>
                  <a:pt x="43268" y="47731"/>
                  <a:pt x="39182" y="49354"/>
                  <a:pt x="37675" y="52890"/>
                </a:cubicBezTo>
                <a:cubicBezTo>
                  <a:pt x="36168" y="56425"/>
                  <a:pt x="37791" y="60512"/>
                  <a:pt x="41327" y="62019"/>
                </a:cubicBezTo>
                <a:lnTo>
                  <a:pt x="44775" y="63497"/>
                </a:lnTo>
                <a:cubicBezTo>
                  <a:pt x="49789" y="65641"/>
                  <a:pt x="54976" y="67235"/>
                  <a:pt x="60309" y="68221"/>
                </a:cubicBezTo>
                <a:lnTo>
                  <a:pt x="60309" y="82740"/>
                </a:lnTo>
                <a:cubicBezTo>
                  <a:pt x="60309" y="83986"/>
                  <a:pt x="60106" y="85232"/>
                  <a:pt x="59700" y="86392"/>
                </a:cubicBezTo>
                <a:lnTo>
                  <a:pt x="51383" y="111344"/>
                </a:lnTo>
                <a:cubicBezTo>
                  <a:pt x="50166" y="114996"/>
                  <a:pt x="52136" y="118937"/>
                  <a:pt x="55788" y="120154"/>
                </a:cubicBezTo>
                <a:cubicBezTo>
                  <a:pt x="59439" y="121371"/>
                  <a:pt x="63381" y="119401"/>
                  <a:pt x="64598" y="115749"/>
                </a:cubicBezTo>
                <a:lnTo>
                  <a:pt x="71669" y="94535"/>
                </a:lnTo>
                <a:cubicBezTo>
                  <a:pt x="72046" y="93434"/>
                  <a:pt x="73060" y="92680"/>
                  <a:pt x="74220" y="92680"/>
                </a:cubicBezTo>
                <a:cubicBezTo>
                  <a:pt x="75379" y="92680"/>
                  <a:pt x="76422" y="93434"/>
                  <a:pt x="76770" y="94535"/>
                </a:cubicBezTo>
                <a:lnTo>
                  <a:pt x="83841" y="115749"/>
                </a:lnTo>
                <a:cubicBezTo>
                  <a:pt x="85058" y="119401"/>
                  <a:pt x="89000" y="121371"/>
                  <a:pt x="92651" y="120154"/>
                </a:cubicBezTo>
                <a:cubicBezTo>
                  <a:pt x="96303" y="118937"/>
                  <a:pt x="98245" y="115053"/>
                  <a:pt x="97027" y="111402"/>
                </a:cubicBezTo>
                <a:lnTo>
                  <a:pt x="88710" y="86450"/>
                </a:lnTo>
                <a:cubicBezTo>
                  <a:pt x="88304" y="85261"/>
                  <a:pt x="88101" y="84044"/>
                  <a:pt x="88101" y="82798"/>
                </a:cubicBezTo>
                <a:lnTo>
                  <a:pt x="88101" y="68279"/>
                </a:lnTo>
                <a:cubicBezTo>
                  <a:pt x="93434" y="67264"/>
                  <a:pt x="98621" y="65699"/>
                  <a:pt x="103635" y="63555"/>
                </a:cubicBezTo>
                <a:lnTo>
                  <a:pt x="107084" y="62077"/>
                </a:lnTo>
                <a:cubicBezTo>
                  <a:pt x="110619" y="60570"/>
                  <a:pt x="112242" y="56483"/>
                  <a:pt x="110735" y="52948"/>
                </a:cubicBezTo>
                <a:cubicBezTo>
                  <a:pt x="109228" y="49412"/>
                  <a:pt x="105142" y="47789"/>
                  <a:pt x="101606" y="49296"/>
                </a:cubicBezTo>
                <a:lnTo>
                  <a:pt x="98158" y="50716"/>
                </a:lnTo>
                <a:cubicBezTo>
                  <a:pt x="90594" y="53962"/>
                  <a:pt x="82450" y="55643"/>
                  <a:pt x="74191" y="55643"/>
                </a:cubicBezTo>
                <a:cubicBezTo>
                  <a:pt x="65931" y="55643"/>
                  <a:pt x="57817" y="53962"/>
                  <a:pt x="50224" y="50716"/>
                </a:cubicBezTo>
                <a:lnTo>
                  <a:pt x="46775" y="49238"/>
                </a:lnTo>
                <a:close/>
                <a:moveTo>
                  <a:pt x="74191" y="46369"/>
                </a:moveTo>
                <a:cubicBezTo>
                  <a:pt x="80589" y="46369"/>
                  <a:pt x="85783" y="41175"/>
                  <a:pt x="85783" y="34777"/>
                </a:cubicBezTo>
                <a:cubicBezTo>
                  <a:pt x="85783" y="28379"/>
                  <a:pt x="80589" y="23185"/>
                  <a:pt x="74191" y="23185"/>
                </a:cubicBezTo>
                <a:cubicBezTo>
                  <a:pt x="67793" y="23185"/>
                  <a:pt x="62598" y="28379"/>
                  <a:pt x="62598" y="34777"/>
                </a:cubicBezTo>
                <a:cubicBezTo>
                  <a:pt x="62598" y="41175"/>
                  <a:pt x="67793" y="46369"/>
                  <a:pt x="74191" y="46369"/>
                </a:cubicBezTo>
                <a:close/>
              </a:path>
            </a:pathLst>
          </a:custGeom>
          <a:solidFill>
            <a:srgbClr val="4F46E5"/>
          </a:solidFill>
          <a:ln/>
        </p:spPr>
      </p:sp>
      <p:sp>
        <p:nvSpPr>
          <p:cNvPr id="49" name="Text 47"/>
          <p:cNvSpPr/>
          <p:nvPr/>
        </p:nvSpPr>
        <p:spPr>
          <a:xfrm>
            <a:off x="6558017" y="5531327"/>
            <a:ext cx="5209834" cy="230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8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Accessibility Rules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368419" y="5894037"/>
            <a:ext cx="140138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dirty="0">
                <a:solidFill>
                  <a:srgbClr val="10B98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6508557" y="5861063"/>
            <a:ext cx="2571943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b="1" dirty="0">
                <a:solidFill>
                  <a:srgbClr val="0F172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WCAG AA:</a:t>
            </a:r>
            <a:pPr>
              <a:lnSpc>
                <a:spcPct val="130000"/>
              </a:lnSpc>
            </a:pPr>
            <a:r>
              <a:rPr lang="en-US" sz="1039" dirty="0">
                <a:solidFill>
                  <a:srgbClr val="0F172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Minimum 4.5:1 contrast ratio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368419" y="6190799"/>
            <a:ext cx="140138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dirty="0">
                <a:solidFill>
                  <a:srgbClr val="10B98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6508557" y="6157826"/>
            <a:ext cx="2431805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b="1" dirty="0">
                <a:solidFill>
                  <a:srgbClr val="0F172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Primary buttons:</a:t>
            </a:r>
            <a:pPr>
              <a:lnSpc>
                <a:spcPct val="130000"/>
              </a:lnSpc>
            </a:pPr>
            <a:r>
              <a:rPr lang="en-US" sz="1039" dirty="0">
                <a:solidFill>
                  <a:srgbClr val="0F172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White text on indigo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6368419" y="6487562"/>
            <a:ext cx="140138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dirty="0">
                <a:solidFill>
                  <a:srgbClr val="10B98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6508557" y="6454588"/>
            <a:ext cx="2217477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b="1" dirty="0">
                <a:solidFill>
                  <a:srgbClr val="0F172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Dark mode:</a:t>
            </a:r>
            <a:pPr>
              <a:lnSpc>
                <a:spcPct val="130000"/>
              </a:lnSpc>
            </a:pPr>
            <a:r>
              <a:rPr lang="en-US" sz="1039" dirty="0">
                <a:solidFill>
                  <a:srgbClr val="0F172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slate-50 for emphasis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ages.stockcake.com/2e36e0563a3a6da14fb04a945de90a0d9e904840.jpg">    </p:cNvPr>
          <p:cNvPicPr>
            <a:picLocks noChangeAspect="1"/>
          </p:cNvPicPr>
          <p:nvPr/>
        </p:nvPicPr>
        <p:blipFill>
          <a:blip r:embed="rId1">
            <a:alphaModFix amt="25000"/>
          </a:blip>
          <a:srcRect l="0" r="0" t="21875" b="21875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4F46E5">
                  <a:alpha val="25000"/>
                </a:srgbClr>
              </a:gs>
              <a:gs pos="50000">
                <a:srgbClr val="000000">
                  <a:alpha val="0"/>
                </a:srgbClr>
              </a:gs>
              <a:gs pos="100000">
                <a:srgbClr val="10B981">
                  <a:alpha val="15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1000" y="2057400"/>
            <a:ext cx="1304925" cy="342900"/>
          </a:xfrm>
          <a:custGeom>
            <a:avLst/>
            <a:gdLst/>
            <a:ahLst/>
            <a:cxnLst/>
            <a:rect l="l" t="t" r="r" b="b"/>
            <a:pathLst>
              <a:path w="1304925" h="342900">
                <a:moveTo>
                  <a:pt x="171450" y="0"/>
                </a:moveTo>
                <a:lnTo>
                  <a:pt x="1133475" y="0"/>
                </a:lnTo>
                <a:cubicBezTo>
                  <a:pt x="1228101" y="0"/>
                  <a:pt x="1304925" y="76824"/>
                  <a:pt x="1304925" y="171450"/>
                </a:cubicBezTo>
                <a:lnTo>
                  <a:pt x="1304925" y="171450"/>
                </a:lnTo>
                <a:cubicBezTo>
                  <a:pt x="1304925" y="266076"/>
                  <a:pt x="1228101" y="342900"/>
                  <a:pt x="1133475" y="342900"/>
                </a:cubicBezTo>
                <a:lnTo>
                  <a:pt x="171450" y="342900"/>
                </a:lnTo>
                <a:cubicBezTo>
                  <a:pt x="76824" y="342900"/>
                  <a:pt x="0" y="266076"/>
                  <a:pt x="0" y="171450"/>
                </a:cubicBezTo>
                <a:lnTo>
                  <a:pt x="0" y="171450"/>
                </a:lnTo>
                <a:cubicBezTo>
                  <a:pt x="0" y="76824"/>
                  <a:pt x="76824" y="0"/>
                  <a:pt x="171450" y="0"/>
                </a:cubicBezTo>
                <a:close/>
              </a:path>
            </a:pathLst>
          </a:custGeom>
          <a:solidFill>
            <a:srgbClr val="4F46E5">
              <a:alpha val="2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381000" y="2057400"/>
            <a:ext cx="1371600" cy="342900"/>
          </a:xfrm>
          <a:prstGeom prst="rect">
            <a:avLst/>
          </a:prstGeom>
          <a:noFill/>
          <a:ln/>
        </p:spPr>
        <p:txBody>
          <a:bodyPr wrap="square" lIns="190500" tIns="76200" rIns="190500" bIns="76200" rtlCol="0" anchor="ctr"/>
          <a:lstStyle/>
          <a:p>
            <a:pPr>
              <a:lnSpc>
                <a:spcPct val="120000"/>
              </a:lnSpc>
            </a:pPr>
            <a:r>
              <a:rPr lang="en-US" sz="1050" b="1" spc="105" kern="0" dirty="0">
                <a:solidFill>
                  <a:srgbClr val="F8FAFC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Section 02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628900"/>
            <a:ext cx="1177290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8FAFC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Typography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81000" y="3714750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4F46E5"/>
              </a:gs>
              <a:gs pos="100000">
                <a:srgbClr val="10B981"/>
              </a:gs>
            </a:gsLst>
            <a:lin ang="0" scaled="1"/>
          </a:gradFill>
          <a:ln/>
        </p:spPr>
      </p:sp>
      <p:sp>
        <p:nvSpPr>
          <p:cNvPr id="8" name="Text 5"/>
          <p:cNvSpPr/>
          <p:nvPr/>
        </p:nvSpPr>
        <p:spPr>
          <a:xfrm>
            <a:off x="381000" y="4057650"/>
            <a:ext cx="65151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8FAFC">
                    <a:alpha val="8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Inter font system designed for clarity, modern aesthetics, and numerical precision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0578" y="370578"/>
            <a:ext cx="11515696" cy="1852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1" b="1" spc="102" kern="0" dirty="0">
                <a:solidFill>
                  <a:srgbClr val="4F46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Typography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0578" y="629982"/>
            <a:ext cx="11617605" cy="3705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26" b="1" dirty="0">
                <a:solidFill>
                  <a:srgbClr val="0F172A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Typography Scale &amp; Hierarchy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70578" y="1074675"/>
            <a:ext cx="11534225" cy="2594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3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Complete font system for 16px base with clear visual hierarchy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75210" y="1524000"/>
            <a:ext cx="4437666" cy="3789155"/>
          </a:xfrm>
          <a:custGeom>
            <a:avLst/>
            <a:gdLst/>
            <a:ahLst/>
            <a:cxnLst/>
            <a:rect l="l" t="t" r="r" b="b"/>
            <a:pathLst>
              <a:path w="4437666" h="3789155">
                <a:moveTo>
                  <a:pt x="148232" y="0"/>
                </a:moveTo>
                <a:lnTo>
                  <a:pt x="4289434" y="0"/>
                </a:lnTo>
                <a:cubicBezTo>
                  <a:pt x="4371300" y="0"/>
                  <a:pt x="4437666" y="66366"/>
                  <a:pt x="4437666" y="148232"/>
                </a:cubicBezTo>
                <a:lnTo>
                  <a:pt x="4437666" y="3640923"/>
                </a:lnTo>
                <a:cubicBezTo>
                  <a:pt x="4437666" y="3722789"/>
                  <a:pt x="4371300" y="3789155"/>
                  <a:pt x="4289434" y="3789155"/>
                </a:cubicBezTo>
                <a:lnTo>
                  <a:pt x="148232" y="3789155"/>
                </a:lnTo>
                <a:cubicBezTo>
                  <a:pt x="66366" y="3789155"/>
                  <a:pt x="0" y="3722789"/>
                  <a:pt x="0" y="3640923"/>
                </a:cubicBezTo>
                <a:lnTo>
                  <a:pt x="0" y="148232"/>
                </a:lnTo>
                <a:cubicBezTo>
                  <a:pt x="0" y="66420"/>
                  <a:pt x="66420" y="0"/>
                  <a:pt x="148232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27793" dist="9264" dir="5400000">
              <a:srgbClr val="000000">
                <a:alpha val="10196"/>
              </a:srgbClr>
            </a:outerShdw>
          </a:effectLst>
        </p:spPr>
      </p:sp>
      <p:sp>
        <p:nvSpPr>
          <p:cNvPr id="6" name="Text 4"/>
          <p:cNvSpPr/>
          <p:nvPr/>
        </p:nvSpPr>
        <p:spPr>
          <a:xfrm>
            <a:off x="602188" y="1750979"/>
            <a:ext cx="4076353" cy="2594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59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Font Families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602188" y="2242283"/>
            <a:ext cx="3983708" cy="1241435"/>
          </a:xfrm>
          <a:custGeom>
            <a:avLst/>
            <a:gdLst/>
            <a:ahLst/>
            <a:cxnLst/>
            <a:rect l="l" t="t" r="r" b="b"/>
            <a:pathLst>
              <a:path w="3983708" h="1241435">
                <a:moveTo>
                  <a:pt x="111170" y="0"/>
                </a:moveTo>
                <a:lnTo>
                  <a:pt x="3872538" y="0"/>
                </a:lnTo>
                <a:cubicBezTo>
                  <a:pt x="3933935" y="0"/>
                  <a:pt x="3983708" y="49773"/>
                  <a:pt x="3983708" y="111170"/>
                </a:cubicBezTo>
                <a:lnTo>
                  <a:pt x="3983708" y="1130264"/>
                </a:lnTo>
                <a:cubicBezTo>
                  <a:pt x="3983708" y="1191662"/>
                  <a:pt x="3933935" y="1241435"/>
                  <a:pt x="3872538" y="1241435"/>
                </a:cubicBezTo>
                <a:lnTo>
                  <a:pt x="111170" y="1241435"/>
                </a:lnTo>
                <a:cubicBezTo>
                  <a:pt x="49814" y="1241435"/>
                  <a:pt x="0" y="1191621"/>
                  <a:pt x="0" y="1130264"/>
                </a:cubicBezTo>
                <a:lnTo>
                  <a:pt x="0" y="111170"/>
                </a:lnTo>
                <a:cubicBezTo>
                  <a:pt x="0" y="49814"/>
                  <a:pt x="49814" y="0"/>
                  <a:pt x="111170" y="0"/>
                </a:cubicBezTo>
                <a:close/>
              </a:path>
            </a:pathLst>
          </a:custGeom>
          <a:solidFill>
            <a:srgbClr val="F8FAFC"/>
          </a:solidFill>
          <a:ln/>
        </p:spPr>
      </p:sp>
      <p:sp>
        <p:nvSpPr>
          <p:cNvPr id="8" name="Text 6"/>
          <p:cNvSpPr/>
          <p:nvPr/>
        </p:nvSpPr>
        <p:spPr>
          <a:xfrm>
            <a:off x="750419" y="2390514"/>
            <a:ext cx="3752097" cy="1852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1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Primary Font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50419" y="2649919"/>
            <a:ext cx="3854006" cy="3705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26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Inter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50419" y="3094612"/>
            <a:ext cx="3761362" cy="240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7" dirty="0">
                <a:solidFill>
                  <a:srgbClr val="0F172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Modern, highly legible, excellent for numerical data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02188" y="3799578"/>
            <a:ext cx="3983708" cy="1204377"/>
          </a:xfrm>
          <a:custGeom>
            <a:avLst/>
            <a:gdLst/>
            <a:ahLst/>
            <a:cxnLst/>
            <a:rect l="l" t="t" r="r" b="b"/>
            <a:pathLst>
              <a:path w="3983708" h="1204377">
                <a:moveTo>
                  <a:pt x="111176" y="0"/>
                </a:moveTo>
                <a:lnTo>
                  <a:pt x="3872532" y="0"/>
                </a:lnTo>
                <a:cubicBezTo>
                  <a:pt x="3933933" y="0"/>
                  <a:pt x="3983708" y="49775"/>
                  <a:pt x="3983708" y="111176"/>
                </a:cubicBezTo>
                <a:lnTo>
                  <a:pt x="3983708" y="1093201"/>
                </a:lnTo>
                <a:cubicBezTo>
                  <a:pt x="3983708" y="1154602"/>
                  <a:pt x="3933933" y="1204377"/>
                  <a:pt x="3872532" y="1204377"/>
                </a:cubicBezTo>
                <a:lnTo>
                  <a:pt x="111176" y="1204377"/>
                </a:lnTo>
                <a:cubicBezTo>
                  <a:pt x="49816" y="1204377"/>
                  <a:pt x="0" y="1154561"/>
                  <a:pt x="0" y="1093201"/>
                </a:cubicBezTo>
                <a:lnTo>
                  <a:pt x="0" y="111176"/>
                </a:lnTo>
                <a:cubicBezTo>
                  <a:pt x="0" y="49816"/>
                  <a:pt x="49816" y="0"/>
                  <a:pt x="111176" y="0"/>
                </a:cubicBezTo>
                <a:close/>
              </a:path>
            </a:pathLst>
          </a:custGeom>
          <a:solidFill>
            <a:srgbClr val="F8FAFC"/>
          </a:solidFill>
          <a:ln/>
        </p:spPr>
      </p:sp>
      <p:sp>
        <p:nvSpPr>
          <p:cNvPr id="12" name="Text 10"/>
          <p:cNvSpPr/>
          <p:nvPr/>
        </p:nvSpPr>
        <p:spPr>
          <a:xfrm>
            <a:off x="750419" y="3947809"/>
            <a:ext cx="3752097" cy="1852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1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Monospace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50419" y="4207213"/>
            <a:ext cx="3826213" cy="333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188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JetBrains Mono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50419" y="4614848"/>
            <a:ext cx="3761362" cy="240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7" dirty="0">
                <a:solidFill>
                  <a:srgbClr val="0F172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 code, API keys, and strict numerical tables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75210" y="5509301"/>
            <a:ext cx="4437666" cy="1343343"/>
          </a:xfrm>
          <a:custGeom>
            <a:avLst/>
            <a:gdLst/>
            <a:ahLst/>
            <a:cxnLst/>
            <a:rect l="l" t="t" r="r" b="b"/>
            <a:pathLst>
              <a:path w="4437666" h="1343343">
                <a:moveTo>
                  <a:pt x="148225" y="0"/>
                </a:moveTo>
                <a:lnTo>
                  <a:pt x="4289441" y="0"/>
                </a:lnTo>
                <a:cubicBezTo>
                  <a:pt x="4371303" y="0"/>
                  <a:pt x="4437666" y="66362"/>
                  <a:pt x="4437666" y="148225"/>
                </a:cubicBezTo>
                <a:lnTo>
                  <a:pt x="4437666" y="1195119"/>
                </a:lnTo>
                <a:cubicBezTo>
                  <a:pt x="4437666" y="1276981"/>
                  <a:pt x="4371303" y="1343343"/>
                  <a:pt x="4289441" y="1343343"/>
                </a:cubicBezTo>
                <a:lnTo>
                  <a:pt x="148225" y="1343343"/>
                </a:lnTo>
                <a:cubicBezTo>
                  <a:pt x="66417" y="1343343"/>
                  <a:pt x="0" y="1276926"/>
                  <a:pt x="0" y="1195119"/>
                </a:cubicBezTo>
                <a:lnTo>
                  <a:pt x="0" y="148225"/>
                </a:lnTo>
                <a:cubicBezTo>
                  <a:pt x="0" y="66417"/>
                  <a:pt x="66417" y="0"/>
                  <a:pt x="148225" y="0"/>
                </a:cubicBezTo>
                <a:close/>
              </a:path>
            </a:pathLst>
          </a:custGeom>
          <a:gradFill rotWithShape="1" flip="none">
            <a:gsLst>
              <a:gs pos="0">
                <a:srgbClr val="4F46E5">
                  <a:alpha val="5000"/>
                </a:srgbClr>
              </a:gs>
              <a:gs pos="100000">
                <a:srgbClr val="10B981">
                  <a:alpha val="5000"/>
                </a:srgbClr>
              </a:gs>
            </a:gsLst>
            <a:lin ang="2700000" scaled="1"/>
          </a:gradFill>
          <a:ln w="12700">
            <a:solidFill>
              <a:srgbClr val="4F46E5">
                <a:alpha val="20000"/>
              </a:srgbClr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565131" y="5699222"/>
            <a:ext cx="4131939" cy="9635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7" b="1" dirty="0">
                <a:solidFill>
                  <a:srgbClr val="4F46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Design Philosophy:</a:t>
            </a:r>
            <a:pPr>
              <a:lnSpc>
                <a:spcPct val="140000"/>
              </a:lnSpc>
            </a:pPr>
            <a:r>
              <a:rPr lang="en-US" sz="1167" dirty="0">
                <a:solidFill>
                  <a:srgbClr val="0F172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Inter provides highly readable, numerical clarity while its slightly rounded, modern letterforms keep the interface feeling friendly rather than overly clinical.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042749" y="1524000"/>
            <a:ext cx="6772304" cy="5327052"/>
          </a:xfrm>
          <a:custGeom>
            <a:avLst/>
            <a:gdLst/>
            <a:ahLst/>
            <a:cxnLst/>
            <a:rect l="l" t="t" r="r" b="b"/>
            <a:pathLst>
              <a:path w="6772304" h="5327052">
                <a:moveTo>
                  <a:pt x="148252" y="0"/>
                </a:moveTo>
                <a:lnTo>
                  <a:pt x="6624052" y="0"/>
                </a:lnTo>
                <a:cubicBezTo>
                  <a:pt x="6705929" y="0"/>
                  <a:pt x="6772304" y="66375"/>
                  <a:pt x="6772304" y="148252"/>
                </a:cubicBezTo>
                <a:lnTo>
                  <a:pt x="6772304" y="5178800"/>
                </a:lnTo>
                <a:cubicBezTo>
                  <a:pt x="6772304" y="5260677"/>
                  <a:pt x="6705929" y="5327052"/>
                  <a:pt x="6624052" y="5327052"/>
                </a:cubicBezTo>
                <a:lnTo>
                  <a:pt x="148252" y="5327052"/>
                </a:lnTo>
                <a:cubicBezTo>
                  <a:pt x="66375" y="5327052"/>
                  <a:pt x="0" y="5260677"/>
                  <a:pt x="0" y="5178800"/>
                </a:cubicBezTo>
                <a:lnTo>
                  <a:pt x="0" y="148252"/>
                </a:lnTo>
                <a:cubicBezTo>
                  <a:pt x="0" y="66429"/>
                  <a:pt x="66429" y="0"/>
                  <a:pt x="148252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27793" dist="9264" dir="5400000">
              <a:srgbClr val="000000">
                <a:alpha val="10196"/>
              </a:srgbClr>
            </a:outerShdw>
          </a:effectLst>
        </p:spPr>
      </p:sp>
      <p:sp>
        <p:nvSpPr>
          <p:cNvPr id="18" name="Text 16"/>
          <p:cNvSpPr/>
          <p:nvPr/>
        </p:nvSpPr>
        <p:spPr>
          <a:xfrm>
            <a:off x="5269728" y="1750979"/>
            <a:ext cx="6410991" cy="2594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59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Typography Scale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269728" y="2158614"/>
            <a:ext cx="6318347" cy="778213"/>
          </a:xfrm>
          <a:custGeom>
            <a:avLst/>
            <a:gdLst/>
            <a:ahLst/>
            <a:cxnLst/>
            <a:rect l="l" t="t" r="r" b="b"/>
            <a:pathLst>
              <a:path w="6318347" h="778213">
                <a:moveTo>
                  <a:pt x="111175" y="0"/>
                </a:moveTo>
                <a:lnTo>
                  <a:pt x="6207171" y="0"/>
                </a:lnTo>
                <a:cubicBezTo>
                  <a:pt x="6268572" y="0"/>
                  <a:pt x="6318347" y="49775"/>
                  <a:pt x="6318347" y="111175"/>
                </a:cubicBezTo>
                <a:lnTo>
                  <a:pt x="6318347" y="667037"/>
                </a:lnTo>
                <a:cubicBezTo>
                  <a:pt x="6318347" y="728438"/>
                  <a:pt x="6268572" y="778213"/>
                  <a:pt x="6207171" y="778213"/>
                </a:cubicBezTo>
                <a:lnTo>
                  <a:pt x="111175" y="778213"/>
                </a:lnTo>
                <a:cubicBezTo>
                  <a:pt x="49816" y="778213"/>
                  <a:pt x="0" y="728397"/>
                  <a:pt x="0" y="667037"/>
                </a:cubicBezTo>
                <a:lnTo>
                  <a:pt x="0" y="111175"/>
                </a:lnTo>
                <a:cubicBezTo>
                  <a:pt x="0" y="49816"/>
                  <a:pt x="49816" y="0"/>
                  <a:pt x="111175" y="0"/>
                </a:cubicBezTo>
                <a:close/>
              </a:path>
            </a:pathLst>
          </a:custGeom>
          <a:solidFill>
            <a:srgbClr val="F8FAFC"/>
          </a:solidFill>
          <a:ln/>
        </p:spPr>
      </p:sp>
      <p:sp>
        <p:nvSpPr>
          <p:cNvPr id="20" name="Text 18"/>
          <p:cNvSpPr/>
          <p:nvPr/>
        </p:nvSpPr>
        <p:spPr>
          <a:xfrm>
            <a:off x="5380901" y="2269787"/>
            <a:ext cx="1973325" cy="333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188" b="1" spc="-44" kern="0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H1 Page Title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380901" y="2640365"/>
            <a:ext cx="1899210" cy="1852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1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36px / 1.2 line / SemiBold 600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11101547" y="2418018"/>
            <a:ext cx="370578" cy="259404"/>
          </a:xfrm>
          <a:custGeom>
            <a:avLst/>
            <a:gdLst/>
            <a:ahLst/>
            <a:cxnLst/>
            <a:rect l="l" t="t" r="r" b="b"/>
            <a:pathLst>
              <a:path w="370578" h="259404">
                <a:moveTo>
                  <a:pt x="129702" y="0"/>
                </a:moveTo>
                <a:lnTo>
                  <a:pt x="240875" y="0"/>
                </a:lnTo>
                <a:cubicBezTo>
                  <a:pt x="312508" y="0"/>
                  <a:pt x="370578" y="58070"/>
                  <a:pt x="370578" y="129702"/>
                </a:cubicBezTo>
                <a:lnTo>
                  <a:pt x="370578" y="129702"/>
                </a:lnTo>
                <a:cubicBezTo>
                  <a:pt x="370578" y="201335"/>
                  <a:pt x="312508" y="259404"/>
                  <a:pt x="240875" y="259404"/>
                </a:cubicBezTo>
                <a:lnTo>
                  <a:pt x="129702" y="259404"/>
                </a:lnTo>
                <a:cubicBezTo>
                  <a:pt x="58070" y="259404"/>
                  <a:pt x="0" y="201335"/>
                  <a:pt x="0" y="129702"/>
                </a:cubicBezTo>
                <a:lnTo>
                  <a:pt x="0" y="129702"/>
                </a:lnTo>
                <a:cubicBezTo>
                  <a:pt x="0" y="58070"/>
                  <a:pt x="58070" y="0"/>
                  <a:pt x="129702" y="0"/>
                </a:cubicBezTo>
                <a:close/>
              </a:path>
            </a:pathLst>
          </a:custGeom>
          <a:solidFill>
            <a:srgbClr val="4F46E5">
              <a:alpha val="10196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11101547" y="2418018"/>
            <a:ext cx="435429" cy="259404"/>
          </a:xfrm>
          <a:prstGeom prst="rect">
            <a:avLst/>
          </a:prstGeom>
          <a:noFill/>
          <a:ln/>
        </p:spPr>
        <p:txBody>
          <a:bodyPr wrap="square" lIns="111173" tIns="37058" rIns="111173" bIns="37058" rtlCol="0" anchor="ctr"/>
          <a:lstStyle/>
          <a:p>
            <a:pPr>
              <a:lnSpc>
                <a:spcPct val="120000"/>
              </a:lnSpc>
            </a:pPr>
            <a:r>
              <a:rPr lang="en-US" sz="1021" b="1" dirty="0">
                <a:solidFill>
                  <a:srgbClr val="4F46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H1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269728" y="3010942"/>
            <a:ext cx="6318347" cy="731891"/>
          </a:xfrm>
          <a:custGeom>
            <a:avLst/>
            <a:gdLst/>
            <a:ahLst/>
            <a:cxnLst/>
            <a:rect l="l" t="t" r="r" b="b"/>
            <a:pathLst>
              <a:path w="6318347" h="731891">
                <a:moveTo>
                  <a:pt x="111174" y="0"/>
                </a:moveTo>
                <a:lnTo>
                  <a:pt x="6207172" y="0"/>
                </a:lnTo>
                <a:cubicBezTo>
                  <a:pt x="6268572" y="0"/>
                  <a:pt x="6318347" y="49774"/>
                  <a:pt x="6318347" y="111174"/>
                </a:cubicBezTo>
                <a:lnTo>
                  <a:pt x="6318347" y="620716"/>
                </a:lnTo>
                <a:cubicBezTo>
                  <a:pt x="6318347" y="682116"/>
                  <a:pt x="6268572" y="731891"/>
                  <a:pt x="6207172" y="731891"/>
                </a:cubicBezTo>
                <a:lnTo>
                  <a:pt x="111174" y="731891"/>
                </a:lnTo>
                <a:cubicBezTo>
                  <a:pt x="49815" y="731891"/>
                  <a:pt x="0" y="682075"/>
                  <a:pt x="0" y="620716"/>
                </a:cubicBezTo>
                <a:lnTo>
                  <a:pt x="0" y="111174"/>
                </a:lnTo>
                <a:cubicBezTo>
                  <a:pt x="0" y="49774"/>
                  <a:pt x="49774" y="0"/>
                  <a:pt x="111174" y="0"/>
                </a:cubicBezTo>
                <a:close/>
              </a:path>
            </a:pathLst>
          </a:custGeom>
          <a:solidFill>
            <a:srgbClr val="F8FAFC"/>
          </a:solidFill>
          <a:ln/>
        </p:spPr>
      </p:sp>
      <p:sp>
        <p:nvSpPr>
          <p:cNvPr id="25" name="Text 23"/>
          <p:cNvSpPr/>
          <p:nvPr/>
        </p:nvSpPr>
        <p:spPr>
          <a:xfrm>
            <a:off x="5380901" y="3122116"/>
            <a:ext cx="1862152" cy="2871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51" b="1" spc="-18" kern="0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H2 Section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5380901" y="3448108"/>
            <a:ext cx="1815830" cy="1852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1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24px / 1.3 line / Medium 500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11075491" y="3248054"/>
            <a:ext cx="398371" cy="259404"/>
          </a:xfrm>
          <a:custGeom>
            <a:avLst/>
            <a:gdLst/>
            <a:ahLst/>
            <a:cxnLst/>
            <a:rect l="l" t="t" r="r" b="b"/>
            <a:pathLst>
              <a:path w="398371" h="259404">
                <a:moveTo>
                  <a:pt x="129702" y="0"/>
                </a:moveTo>
                <a:lnTo>
                  <a:pt x="268669" y="0"/>
                </a:lnTo>
                <a:cubicBezTo>
                  <a:pt x="340301" y="0"/>
                  <a:pt x="398371" y="58070"/>
                  <a:pt x="398371" y="129702"/>
                </a:cubicBezTo>
                <a:lnTo>
                  <a:pt x="398371" y="129702"/>
                </a:lnTo>
                <a:cubicBezTo>
                  <a:pt x="398371" y="201335"/>
                  <a:pt x="340301" y="259404"/>
                  <a:pt x="268669" y="259404"/>
                </a:cubicBezTo>
                <a:lnTo>
                  <a:pt x="129702" y="259404"/>
                </a:lnTo>
                <a:cubicBezTo>
                  <a:pt x="58070" y="259404"/>
                  <a:pt x="0" y="201335"/>
                  <a:pt x="0" y="129702"/>
                </a:cubicBezTo>
                <a:lnTo>
                  <a:pt x="0" y="129702"/>
                </a:lnTo>
                <a:cubicBezTo>
                  <a:pt x="0" y="58070"/>
                  <a:pt x="58070" y="0"/>
                  <a:pt x="129702" y="0"/>
                </a:cubicBezTo>
                <a:close/>
              </a:path>
            </a:pathLst>
          </a:custGeom>
          <a:solidFill>
            <a:srgbClr val="4F46E5">
              <a:alpha val="10196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11075491" y="3248054"/>
            <a:ext cx="463222" cy="259404"/>
          </a:xfrm>
          <a:prstGeom prst="rect">
            <a:avLst/>
          </a:prstGeom>
          <a:noFill/>
          <a:ln/>
        </p:spPr>
        <p:txBody>
          <a:bodyPr wrap="square" lIns="111173" tIns="37058" rIns="111173" bIns="37058" rtlCol="0" anchor="ctr"/>
          <a:lstStyle/>
          <a:p>
            <a:pPr>
              <a:lnSpc>
                <a:spcPct val="120000"/>
              </a:lnSpc>
            </a:pPr>
            <a:r>
              <a:rPr lang="en-US" sz="1021" b="1" dirty="0">
                <a:solidFill>
                  <a:srgbClr val="4F46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H2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269728" y="3818685"/>
            <a:ext cx="6318347" cy="676304"/>
          </a:xfrm>
          <a:custGeom>
            <a:avLst/>
            <a:gdLst/>
            <a:ahLst/>
            <a:cxnLst/>
            <a:rect l="l" t="t" r="r" b="b"/>
            <a:pathLst>
              <a:path w="6318347" h="676304">
                <a:moveTo>
                  <a:pt x="111171" y="0"/>
                </a:moveTo>
                <a:lnTo>
                  <a:pt x="6207176" y="0"/>
                </a:lnTo>
                <a:cubicBezTo>
                  <a:pt x="6268574" y="0"/>
                  <a:pt x="6318347" y="49773"/>
                  <a:pt x="6318347" y="111171"/>
                </a:cubicBezTo>
                <a:lnTo>
                  <a:pt x="6318347" y="565133"/>
                </a:lnTo>
                <a:cubicBezTo>
                  <a:pt x="6318347" y="626531"/>
                  <a:pt x="6268574" y="676304"/>
                  <a:pt x="6207176" y="676304"/>
                </a:cubicBezTo>
                <a:lnTo>
                  <a:pt x="111171" y="676304"/>
                </a:lnTo>
                <a:cubicBezTo>
                  <a:pt x="49773" y="676304"/>
                  <a:pt x="0" y="626531"/>
                  <a:pt x="0" y="565133"/>
                </a:cubicBezTo>
                <a:lnTo>
                  <a:pt x="0" y="111171"/>
                </a:lnTo>
                <a:cubicBezTo>
                  <a:pt x="0" y="49773"/>
                  <a:pt x="49773" y="0"/>
                  <a:pt x="111171" y="0"/>
                </a:cubicBezTo>
                <a:close/>
              </a:path>
            </a:pathLst>
          </a:custGeom>
          <a:solidFill>
            <a:srgbClr val="F8FAFC"/>
          </a:solidFill>
          <a:ln/>
        </p:spPr>
      </p:sp>
      <p:sp>
        <p:nvSpPr>
          <p:cNvPr id="30" name="Text 28"/>
          <p:cNvSpPr/>
          <p:nvPr/>
        </p:nvSpPr>
        <p:spPr>
          <a:xfrm>
            <a:off x="5380901" y="3929859"/>
            <a:ext cx="1806565" cy="2316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3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H3 Card Title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380901" y="4200264"/>
            <a:ext cx="1788036" cy="1852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1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18px / 1.4 line / Medium 500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11074188" y="4028004"/>
            <a:ext cx="398371" cy="259404"/>
          </a:xfrm>
          <a:custGeom>
            <a:avLst/>
            <a:gdLst/>
            <a:ahLst/>
            <a:cxnLst/>
            <a:rect l="l" t="t" r="r" b="b"/>
            <a:pathLst>
              <a:path w="398371" h="259404">
                <a:moveTo>
                  <a:pt x="129702" y="0"/>
                </a:moveTo>
                <a:lnTo>
                  <a:pt x="268669" y="0"/>
                </a:lnTo>
                <a:cubicBezTo>
                  <a:pt x="340301" y="0"/>
                  <a:pt x="398371" y="58070"/>
                  <a:pt x="398371" y="129702"/>
                </a:cubicBezTo>
                <a:lnTo>
                  <a:pt x="398371" y="129702"/>
                </a:lnTo>
                <a:cubicBezTo>
                  <a:pt x="398371" y="201335"/>
                  <a:pt x="340301" y="259404"/>
                  <a:pt x="268669" y="259404"/>
                </a:cubicBezTo>
                <a:lnTo>
                  <a:pt x="129702" y="259404"/>
                </a:lnTo>
                <a:cubicBezTo>
                  <a:pt x="58070" y="259404"/>
                  <a:pt x="0" y="201335"/>
                  <a:pt x="0" y="129702"/>
                </a:cubicBezTo>
                <a:lnTo>
                  <a:pt x="0" y="129702"/>
                </a:lnTo>
                <a:cubicBezTo>
                  <a:pt x="0" y="58070"/>
                  <a:pt x="58070" y="0"/>
                  <a:pt x="129702" y="0"/>
                </a:cubicBezTo>
                <a:close/>
              </a:path>
            </a:pathLst>
          </a:custGeom>
          <a:solidFill>
            <a:srgbClr val="4F46E5">
              <a:alpha val="10196"/>
            </a:srgbClr>
          </a:solidFill>
          <a:ln/>
        </p:spPr>
      </p:sp>
      <p:sp>
        <p:nvSpPr>
          <p:cNvPr id="33" name="Text 31"/>
          <p:cNvSpPr/>
          <p:nvPr/>
        </p:nvSpPr>
        <p:spPr>
          <a:xfrm>
            <a:off x="11074188" y="4028004"/>
            <a:ext cx="463222" cy="259404"/>
          </a:xfrm>
          <a:prstGeom prst="rect">
            <a:avLst/>
          </a:prstGeom>
          <a:noFill/>
          <a:ln/>
        </p:spPr>
        <p:txBody>
          <a:bodyPr wrap="square" lIns="111173" tIns="37058" rIns="111173" bIns="37058" rtlCol="0" anchor="ctr"/>
          <a:lstStyle/>
          <a:p>
            <a:pPr>
              <a:lnSpc>
                <a:spcPct val="120000"/>
              </a:lnSpc>
            </a:pPr>
            <a:r>
              <a:rPr lang="en-US" sz="1021" b="1" dirty="0">
                <a:solidFill>
                  <a:srgbClr val="4F46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H3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269728" y="4570842"/>
            <a:ext cx="6318347" cy="667040"/>
          </a:xfrm>
          <a:custGeom>
            <a:avLst/>
            <a:gdLst/>
            <a:ahLst/>
            <a:cxnLst/>
            <a:rect l="l" t="t" r="r" b="b"/>
            <a:pathLst>
              <a:path w="6318347" h="667040">
                <a:moveTo>
                  <a:pt x="111175" y="0"/>
                </a:moveTo>
                <a:lnTo>
                  <a:pt x="6207171" y="0"/>
                </a:lnTo>
                <a:cubicBezTo>
                  <a:pt x="6268572" y="0"/>
                  <a:pt x="6318347" y="49775"/>
                  <a:pt x="6318347" y="111175"/>
                </a:cubicBezTo>
                <a:lnTo>
                  <a:pt x="6318347" y="555864"/>
                </a:lnTo>
                <a:cubicBezTo>
                  <a:pt x="6318347" y="617265"/>
                  <a:pt x="6268572" y="667040"/>
                  <a:pt x="6207171" y="667040"/>
                </a:cubicBezTo>
                <a:lnTo>
                  <a:pt x="111175" y="667040"/>
                </a:lnTo>
                <a:cubicBezTo>
                  <a:pt x="49816" y="667040"/>
                  <a:pt x="0" y="617223"/>
                  <a:pt x="0" y="555864"/>
                </a:cubicBezTo>
                <a:lnTo>
                  <a:pt x="0" y="111175"/>
                </a:lnTo>
                <a:cubicBezTo>
                  <a:pt x="0" y="49816"/>
                  <a:pt x="49816" y="0"/>
                  <a:pt x="111175" y="0"/>
                </a:cubicBezTo>
                <a:close/>
              </a:path>
            </a:pathLst>
          </a:custGeom>
          <a:solidFill>
            <a:srgbClr val="F8FAFC"/>
          </a:solidFill>
          <a:ln/>
        </p:spPr>
      </p:sp>
      <p:sp>
        <p:nvSpPr>
          <p:cNvPr id="35" name="Text 33"/>
          <p:cNvSpPr/>
          <p:nvPr/>
        </p:nvSpPr>
        <p:spPr>
          <a:xfrm>
            <a:off x="5380901" y="4682015"/>
            <a:ext cx="1778772" cy="2223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7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Body Default Text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380901" y="4941419"/>
            <a:ext cx="1769508" cy="1852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1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16px / 1.5 line / Regular 400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10933774" y="4774660"/>
            <a:ext cx="537337" cy="259404"/>
          </a:xfrm>
          <a:custGeom>
            <a:avLst/>
            <a:gdLst/>
            <a:ahLst/>
            <a:cxnLst/>
            <a:rect l="l" t="t" r="r" b="b"/>
            <a:pathLst>
              <a:path w="537337" h="259404">
                <a:moveTo>
                  <a:pt x="129702" y="0"/>
                </a:moveTo>
                <a:lnTo>
                  <a:pt x="407635" y="0"/>
                </a:lnTo>
                <a:cubicBezTo>
                  <a:pt x="479268" y="0"/>
                  <a:pt x="537337" y="58070"/>
                  <a:pt x="537337" y="129702"/>
                </a:cubicBezTo>
                <a:lnTo>
                  <a:pt x="537337" y="129702"/>
                </a:lnTo>
                <a:cubicBezTo>
                  <a:pt x="537337" y="201335"/>
                  <a:pt x="479268" y="259404"/>
                  <a:pt x="407635" y="259404"/>
                </a:cubicBezTo>
                <a:lnTo>
                  <a:pt x="129702" y="259404"/>
                </a:lnTo>
                <a:cubicBezTo>
                  <a:pt x="58070" y="259404"/>
                  <a:pt x="0" y="201335"/>
                  <a:pt x="0" y="129702"/>
                </a:cubicBezTo>
                <a:lnTo>
                  <a:pt x="0" y="129702"/>
                </a:lnTo>
                <a:cubicBezTo>
                  <a:pt x="0" y="58070"/>
                  <a:pt x="58070" y="0"/>
                  <a:pt x="129702" y="0"/>
                </a:cubicBezTo>
                <a:close/>
              </a:path>
            </a:pathLst>
          </a:custGeom>
          <a:solidFill>
            <a:srgbClr val="10B981">
              <a:alpha val="10196"/>
            </a:srgbClr>
          </a:solidFill>
          <a:ln/>
        </p:spPr>
      </p:sp>
      <p:sp>
        <p:nvSpPr>
          <p:cNvPr id="38" name="Text 36"/>
          <p:cNvSpPr/>
          <p:nvPr/>
        </p:nvSpPr>
        <p:spPr>
          <a:xfrm>
            <a:off x="10933774" y="4774660"/>
            <a:ext cx="602188" cy="259404"/>
          </a:xfrm>
          <a:prstGeom prst="rect">
            <a:avLst/>
          </a:prstGeom>
          <a:noFill/>
          <a:ln/>
        </p:spPr>
        <p:txBody>
          <a:bodyPr wrap="square" lIns="111173" tIns="37058" rIns="111173" bIns="37058" rtlCol="0" anchor="ctr"/>
          <a:lstStyle/>
          <a:p>
            <a:pPr>
              <a:lnSpc>
                <a:spcPct val="120000"/>
              </a:lnSpc>
            </a:pPr>
            <a:r>
              <a:rPr lang="en-US" sz="1021" b="1" dirty="0">
                <a:solidFill>
                  <a:srgbClr val="10B98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Body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5269728" y="5311997"/>
            <a:ext cx="6318347" cy="639246"/>
          </a:xfrm>
          <a:custGeom>
            <a:avLst/>
            <a:gdLst/>
            <a:ahLst/>
            <a:cxnLst/>
            <a:rect l="l" t="t" r="r" b="b"/>
            <a:pathLst>
              <a:path w="6318347" h="639246">
                <a:moveTo>
                  <a:pt x="111171" y="0"/>
                </a:moveTo>
                <a:lnTo>
                  <a:pt x="6207175" y="0"/>
                </a:lnTo>
                <a:cubicBezTo>
                  <a:pt x="6268573" y="0"/>
                  <a:pt x="6318347" y="49773"/>
                  <a:pt x="6318347" y="111171"/>
                </a:cubicBezTo>
                <a:lnTo>
                  <a:pt x="6318347" y="528075"/>
                </a:lnTo>
                <a:cubicBezTo>
                  <a:pt x="6318347" y="589473"/>
                  <a:pt x="6268573" y="639246"/>
                  <a:pt x="6207175" y="639246"/>
                </a:cubicBezTo>
                <a:lnTo>
                  <a:pt x="111171" y="639246"/>
                </a:lnTo>
                <a:cubicBezTo>
                  <a:pt x="49773" y="639246"/>
                  <a:pt x="0" y="589473"/>
                  <a:pt x="0" y="528075"/>
                </a:cubicBezTo>
                <a:lnTo>
                  <a:pt x="0" y="111171"/>
                </a:lnTo>
                <a:cubicBezTo>
                  <a:pt x="0" y="49773"/>
                  <a:pt x="49773" y="0"/>
                  <a:pt x="111171" y="0"/>
                </a:cubicBezTo>
                <a:close/>
              </a:path>
            </a:pathLst>
          </a:custGeom>
          <a:solidFill>
            <a:srgbClr val="F8FAFC"/>
          </a:solidFill>
          <a:ln/>
        </p:spPr>
      </p:sp>
      <p:sp>
        <p:nvSpPr>
          <p:cNvPr id="40" name="Text 38"/>
          <p:cNvSpPr/>
          <p:nvPr/>
        </p:nvSpPr>
        <p:spPr>
          <a:xfrm>
            <a:off x="5380901" y="5423170"/>
            <a:ext cx="1769508" cy="1945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1" spc="10" kern="0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Small Meta/Tags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5380901" y="5654781"/>
            <a:ext cx="1769508" cy="1852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1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14px / 1.5 line / Regular 400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10904967" y="5501918"/>
            <a:ext cx="565131" cy="259404"/>
          </a:xfrm>
          <a:custGeom>
            <a:avLst/>
            <a:gdLst/>
            <a:ahLst/>
            <a:cxnLst/>
            <a:rect l="l" t="t" r="r" b="b"/>
            <a:pathLst>
              <a:path w="565131" h="259404">
                <a:moveTo>
                  <a:pt x="129702" y="0"/>
                </a:moveTo>
                <a:lnTo>
                  <a:pt x="435429" y="0"/>
                </a:lnTo>
                <a:cubicBezTo>
                  <a:pt x="507061" y="0"/>
                  <a:pt x="565131" y="58070"/>
                  <a:pt x="565131" y="129702"/>
                </a:cubicBezTo>
                <a:lnTo>
                  <a:pt x="565131" y="129702"/>
                </a:lnTo>
                <a:cubicBezTo>
                  <a:pt x="565131" y="201335"/>
                  <a:pt x="507061" y="259404"/>
                  <a:pt x="435429" y="259404"/>
                </a:cubicBezTo>
                <a:lnTo>
                  <a:pt x="129702" y="259404"/>
                </a:lnTo>
                <a:cubicBezTo>
                  <a:pt x="58070" y="259404"/>
                  <a:pt x="0" y="201335"/>
                  <a:pt x="0" y="129702"/>
                </a:cubicBezTo>
                <a:lnTo>
                  <a:pt x="0" y="129702"/>
                </a:lnTo>
                <a:cubicBezTo>
                  <a:pt x="0" y="58070"/>
                  <a:pt x="58070" y="0"/>
                  <a:pt x="129702" y="0"/>
                </a:cubicBezTo>
                <a:close/>
              </a:path>
            </a:pathLst>
          </a:custGeom>
          <a:solidFill>
            <a:srgbClr val="10B981">
              <a:alpha val="10196"/>
            </a:srgbClr>
          </a:solidFill>
          <a:ln/>
        </p:spPr>
      </p:sp>
      <p:sp>
        <p:nvSpPr>
          <p:cNvPr id="43" name="Text 41"/>
          <p:cNvSpPr/>
          <p:nvPr/>
        </p:nvSpPr>
        <p:spPr>
          <a:xfrm>
            <a:off x="10904967" y="5501918"/>
            <a:ext cx="629982" cy="259404"/>
          </a:xfrm>
          <a:prstGeom prst="rect">
            <a:avLst/>
          </a:prstGeom>
          <a:noFill/>
          <a:ln/>
        </p:spPr>
        <p:txBody>
          <a:bodyPr wrap="square" lIns="111173" tIns="37058" rIns="111173" bIns="37058" rtlCol="0" anchor="ctr"/>
          <a:lstStyle/>
          <a:p>
            <a:pPr>
              <a:lnSpc>
                <a:spcPct val="120000"/>
              </a:lnSpc>
            </a:pPr>
            <a:r>
              <a:rPr lang="en-US" sz="1021" b="1" dirty="0">
                <a:solidFill>
                  <a:srgbClr val="10B98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Small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5269728" y="6025359"/>
            <a:ext cx="6318347" cy="602188"/>
          </a:xfrm>
          <a:custGeom>
            <a:avLst/>
            <a:gdLst/>
            <a:ahLst/>
            <a:cxnLst/>
            <a:rect l="l" t="t" r="r" b="b"/>
            <a:pathLst>
              <a:path w="6318347" h="602188">
                <a:moveTo>
                  <a:pt x="111176" y="0"/>
                </a:moveTo>
                <a:lnTo>
                  <a:pt x="6207170" y="0"/>
                </a:lnTo>
                <a:cubicBezTo>
                  <a:pt x="6268571" y="0"/>
                  <a:pt x="6318347" y="49775"/>
                  <a:pt x="6318347" y="111176"/>
                </a:cubicBezTo>
                <a:lnTo>
                  <a:pt x="6318347" y="491012"/>
                </a:lnTo>
                <a:cubicBezTo>
                  <a:pt x="6318347" y="552413"/>
                  <a:pt x="6268571" y="602188"/>
                  <a:pt x="6207170" y="602188"/>
                </a:cubicBezTo>
                <a:lnTo>
                  <a:pt x="111176" y="602188"/>
                </a:lnTo>
                <a:cubicBezTo>
                  <a:pt x="49816" y="602188"/>
                  <a:pt x="0" y="552372"/>
                  <a:pt x="0" y="491012"/>
                </a:cubicBezTo>
                <a:lnTo>
                  <a:pt x="0" y="111176"/>
                </a:lnTo>
                <a:cubicBezTo>
                  <a:pt x="0" y="49816"/>
                  <a:pt x="49816" y="0"/>
                  <a:pt x="111176" y="0"/>
                </a:cubicBezTo>
                <a:close/>
              </a:path>
            </a:pathLst>
          </a:custGeom>
          <a:solidFill>
            <a:srgbClr val="F8FAFC"/>
          </a:solidFill>
          <a:ln/>
        </p:spPr>
      </p:sp>
      <p:sp>
        <p:nvSpPr>
          <p:cNvPr id="45" name="Text 43"/>
          <p:cNvSpPr/>
          <p:nvPr/>
        </p:nvSpPr>
        <p:spPr>
          <a:xfrm>
            <a:off x="5380901" y="6136532"/>
            <a:ext cx="1778772" cy="1574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spc="18" kern="0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Tiny Tooltips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5380901" y="6329203"/>
            <a:ext cx="1788036" cy="1852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1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12px / 1.4 line / Medium 500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10981978" y="6195737"/>
            <a:ext cx="491015" cy="259404"/>
          </a:xfrm>
          <a:custGeom>
            <a:avLst/>
            <a:gdLst/>
            <a:ahLst/>
            <a:cxnLst/>
            <a:rect l="l" t="t" r="r" b="b"/>
            <a:pathLst>
              <a:path w="491015" h="259404">
                <a:moveTo>
                  <a:pt x="129702" y="0"/>
                </a:moveTo>
                <a:lnTo>
                  <a:pt x="361313" y="0"/>
                </a:lnTo>
                <a:cubicBezTo>
                  <a:pt x="432946" y="0"/>
                  <a:pt x="491015" y="58070"/>
                  <a:pt x="491015" y="129702"/>
                </a:cubicBezTo>
                <a:lnTo>
                  <a:pt x="491015" y="129702"/>
                </a:lnTo>
                <a:cubicBezTo>
                  <a:pt x="491015" y="201335"/>
                  <a:pt x="432946" y="259404"/>
                  <a:pt x="361313" y="259404"/>
                </a:cubicBezTo>
                <a:lnTo>
                  <a:pt x="129702" y="259404"/>
                </a:lnTo>
                <a:cubicBezTo>
                  <a:pt x="58070" y="259404"/>
                  <a:pt x="0" y="201335"/>
                  <a:pt x="0" y="129702"/>
                </a:cubicBezTo>
                <a:lnTo>
                  <a:pt x="0" y="129702"/>
                </a:lnTo>
                <a:cubicBezTo>
                  <a:pt x="0" y="58070"/>
                  <a:pt x="58070" y="0"/>
                  <a:pt x="129702" y="0"/>
                </a:cubicBezTo>
                <a:close/>
              </a:path>
            </a:pathLst>
          </a:custGeom>
          <a:solidFill>
            <a:srgbClr val="10B981">
              <a:alpha val="10196"/>
            </a:srgbClr>
          </a:solidFill>
          <a:ln/>
        </p:spPr>
      </p:sp>
      <p:sp>
        <p:nvSpPr>
          <p:cNvPr id="48" name="Text 46"/>
          <p:cNvSpPr/>
          <p:nvPr/>
        </p:nvSpPr>
        <p:spPr>
          <a:xfrm>
            <a:off x="10981978" y="6195737"/>
            <a:ext cx="555866" cy="259404"/>
          </a:xfrm>
          <a:prstGeom prst="rect">
            <a:avLst/>
          </a:prstGeom>
          <a:noFill/>
          <a:ln/>
        </p:spPr>
        <p:txBody>
          <a:bodyPr wrap="square" lIns="111173" tIns="37058" rIns="111173" bIns="37058" rtlCol="0" anchor="ctr"/>
          <a:lstStyle/>
          <a:p>
            <a:pPr>
              <a:lnSpc>
                <a:spcPct val="120000"/>
              </a:lnSpc>
            </a:pPr>
            <a:r>
              <a:rPr lang="en-US" sz="1021" b="1" dirty="0">
                <a:solidFill>
                  <a:srgbClr val="10B98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Tiny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ages.stockcake.com/6f4049cd23feb526342bae985e0f3dae519096e1.jp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33929" b="33929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4F46E5">
                  <a:alpha val="30000"/>
                </a:srgbClr>
              </a:gs>
              <a:gs pos="50000">
                <a:srgbClr val="000000">
                  <a:alpha val="0"/>
                </a:srgbClr>
              </a:gs>
              <a:gs pos="100000">
                <a:srgbClr val="10B981">
                  <a:alpha val="20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1000" y="2057400"/>
            <a:ext cx="1314450" cy="342900"/>
          </a:xfrm>
          <a:custGeom>
            <a:avLst/>
            <a:gdLst/>
            <a:ahLst/>
            <a:cxnLst/>
            <a:rect l="l" t="t" r="r" b="b"/>
            <a:pathLst>
              <a:path w="1314450" h="342900">
                <a:moveTo>
                  <a:pt x="171450" y="0"/>
                </a:moveTo>
                <a:lnTo>
                  <a:pt x="1143000" y="0"/>
                </a:lnTo>
                <a:cubicBezTo>
                  <a:pt x="1237626" y="0"/>
                  <a:pt x="1314450" y="76824"/>
                  <a:pt x="1314450" y="171450"/>
                </a:cubicBezTo>
                <a:lnTo>
                  <a:pt x="1314450" y="171450"/>
                </a:lnTo>
                <a:cubicBezTo>
                  <a:pt x="1314450" y="266076"/>
                  <a:pt x="1237626" y="342900"/>
                  <a:pt x="1143000" y="342900"/>
                </a:cubicBezTo>
                <a:lnTo>
                  <a:pt x="171450" y="342900"/>
                </a:lnTo>
                <a:cubicBezTo>
                  <a:pt x="76824" y="342900"/>
                  <a:pt x="0" y="266076"/>
                  <a:pt x="0" y="171450"/>
                </a:cubicBezTo>
                <a:lnTo>
                  <a:pt x="0" y="171450"/>
                </a:lnTo>
                <a:cubicBezTo>
                  <a:pt x="0" y="76824"/>
                  <a:pt x="76824" y="0"/>
                  <a:pt x="171450" y="0"/>
                </a:cubicBezTo>
                <a:close/>
              </a:path>
            </a:pathLst>
          </a:custGeom>
          <a:solidFill>
            <a:srgbClr val="4F46E5">
              <a:alpha val="2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381000" y="2057400"/>
            <a:ext cx="1381125" cy="342900"/>
          </a:xfrm>
          <a:prstGeom prst="rect">
            <a:avLst/>
          </a:prstGeom>
          <a:noFill/>
          <a:ln/>
        </p:spPr>
        <p:txBody>
          <a:bodyPr wrap="square" lIns="190500" tIns="76200" rIns="190500" bIns="76200" rtlCol="0" anchor="ctr"/>
          <a:lstStyle/>
          <a:p>
            <a:pPr>
              <a:lnSpc>
                <a:spcPct val="120000"/>
              </a:lnSpc>
            </a:pPr>
            <a:r>
              <a:rPr lang="en-US" sz="1050" b="1" spc="105" kern="0" dirty="0">
                <a:solidFill>
                  <a:srgbClr val="F8FAFC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Section 03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628900"/>
            <a:ext cx="1177290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8FAFC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UI Design System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81000" y="3714750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4F46E5"/>
              </a:gs>
              <a:gs pos="100000">
                <a:srgbClr val="10B981"/>
              </a:gs>
            </a:gsLst>
            <a:lin ang="0" scaled="1"/>
          </a:gradFill>
          <a:ln/>
        </p:spPr>
      </p:sp>
      <p:sp>
        <p:nvSpPr>
          <p:cNvPr id="8" name="Text 5"/>
          <p:cNvSpPr/>
          <p:nvPr/>
        </p:nvSpPr>
        <p:spPr>
          <a:xfrm>
            <a:off x="381000" y="4057650"/>
            <a:ext cx="65151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8FAFC">
                    <a:alpha val="8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Spacing, shapes, and shadows that create the soft modern aesthetic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1780" y="361780"/>
            <a:ext cx="11531751" cy="180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7" b="1" spc="100" kern="0" dirty="0">
                <a:solidFill>
                  <a:srgbClr val="4F46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UI Design System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61780" y="615027"/>
            <a:ext cx="11631240" cy="3617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64" b="1" dirty="0">
                <a:solidFill>
                  <a:srgbClr val="0F172A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Spacing, Radius &amp; Shadows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61780" y="1049163"/>
            <a:ext cx="11549840" cy="2532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82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foundation of our soft and modern interface language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66303" y="1524000"/>
            <a:ext cx="3690160" cy="5327217"/>
          </a:xfrm>
          <a:custGeom>
            <a:avLst/>
            <a:gdLst/>
            <a:ahLst/>
            <a:cxnLst/>
            <a:rect l="l" t="t" r="r" b="b"/>
            <a:pathLst>
              <a:path w="3690160" h="5327217">
                <a:moveTo>
                  <a:pt x="144728" y="0"/>
                </a:moveTo>
                <a:lnTo>
                  <a:pt x="3545432" y="0"/>
                </a:lnTo>
                <a:cubicBezTo>
                  <a:pt x="3625363" y="0"/>
                  <a:pt x="3690160" y="64797"/>
                  <a:pt x="3690160" y="144728"/>
                </a:cubicBezTo>
                <a:lnTo>
                  <a:pt x="3690160" y="5182489"/>
                </a:lnTo>
                <a:cubicBezTo>
                  <a:pt x="3690160" y="5262420"/>
                  <a:pt x="3625363" y="5327217"/>
                  <a:pt x="3545432" y="5327217"/>
                </a:cubicBezTo>
                <a:lnTo>
                  <a:pt x="144728" y="5327217"/>
                </a:lnTo>
                <a:cubicBezTo>
                  <a:pt x="64797" y="5327217"/>
                  <a:pt x="0" y="5262420"/>
                  <a:pt x="0" y="5182489"/>
                </a:cubicBezTo>
                <a:lnTo>
                  <a:pt x="0" y="144728"/>
                </a:lnTo>
                <a:cubicBezTo>
                  <a:pt x="0" y="64797"/>
                  <a:pt x="64797" y="0"/>
                  <a:pt x="144728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27134" dist="9045" dir="540000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621810" y="1781769"/>
            <a:ext cx="158279" cy="180890"/>
          </a:xfrm>
          <a:custGeom>
            <a:avLst/>
            <a:gdLst/>
            <a:ahLst/>
            <a:cxnLst/>
            <a:rect l="l" t="t" r="r" b="b"/>
            <a:pathLst>
              <a:path w="158279" h="180890">
                <a:moveTo>
                  <a:pt x="135668" y="33917"/>
                </a:moveTo>
                <a:lnTo>
                  <a:pt x="135668" y="56528"/>
                </a:lnTo>
                <a:lnTo>
                  <a:pt x="113056" y="56528"/>
                </a:lnTo>
                <a:lnTo>
                  <a:pt x="113056" y="33917"/>
                </a:lnTo>
                <a:lnTo>
                  <a:pt x="135668" y="33917"/>
                </a:lnTo>
                <a:close/>
                <a:moveTo>
                  <a:pt x="135668" y="79139"/>
                </a:moveTo>
                <a:lnTo>
                  <a:pt x="135668" y="101751"/>
                </a:lnTo>
                <a:lnTo>
                  <a:pt x="113056" y="101751"/>
                </a:lnTo>
                <a:lnTo>
                  <a:pt x="113056" y="79139"/>
                </a:lnTo>
                <a:lnTo>
                  <a:pt x="135668" y="79139"/>
                </a:lnTo>
                <a:close/>
                <a:moveTo>
                  <a:pt x="135668" y="124362"/>
                </a:moveTo>
                <a:lnTo>
                  <a:pt x="135668" y="146973"/>
                </a:lnTo>
                <a:lnTo>
                  <a:pt x="113056" y="146973"/>
                </a:lnTo>
                <a:lnTo>
                  <a:pt x="113056" y="124362"/>
                </a:lnTo>
                <a:lnTo>
                  <a:pt x="135668" y="124362"/>
                </a:lnTo>
                <a:close/>
                <a:moveTo>
                  <a:pt x="90445" y="101751"/>
                </a:moveTo>
                <a:lnTo>
                  <a:pt x="67834" y="101751"/>
                </a:lnTo>
                <a:lnTo>
                  <a:pt x="67834" y="79139"/>
                </a:lnTo>
                <a:lnTo>
                  <a:pt x="90445" y="79139"/>
                </a:lnTo>
                <a:lnTo>
                  <a:pt x="90445" y="101751"/>
                </a:lnTo>
                <a:close/>
                <a:moveTo>
                  <a:pt x="67834" y="124362"/>
                </a:moveTo>
                <a:lnTo>
                  <a:pt x="90445" y="124362"/>
                </a:lnTo>
                <a:lnTo>
                  <a:pt x="90445" y="146973"/>
                </a:lnTo>
                <a:lnTo>
                  <a:pt x="67834" y="146973"/>
                </a:lnTo>
                <a:lnTo>
                  <a:pt x="67834" y="124362"/>
                </a:lnTo>
                <a:close/>
                <a:moveTo>
                  <a:pt x="45223" y="101751"/>
                </a:moveTo>
                <a:lnTo>
                  <a:pt x="22611" y="101751"/>
                </a:lnTo>
                <a:lnTo>
                  <a:pt x="22611" y="79139"/>
                </a:lnTo>
                <a:lnTo>
                  <a:pt x="45223" y="79139"/>
                </a:lnTo>
                <a:lnTo>
                  <a:pt x="45223" y="101751"/>
                </a:lnTo>
                <a:close/>
                <a:moveTo>
                  <a:pt x="22611" y="124362"/>
                </a:moveTo>
                <a:lnTo>
                  <a:pt x="45223" y="124362"/>
                </a:lnTo>
                <a:lnTo>
                  <a:pt x="45223" y="146973"/>
                </a:lnTo>
                <a:lnTo>
                  <a:pt x="22611" y="146973"/>
                </a:lnTo>
                <a:lnTo>
                  <a:pt x="22611" y="124362"/>
                </a:lnTo>
                <a:close/>
                <a:moveTo>
                  <a:pt x="22611" y="56528"/>
                </a:moveTo>
                <a:lnTo>
                  <a:pt x="22611" y="33917"/>
                </a:lnTo>
                <a:lnTo>
                  <a:pt x="45223" y="33917"/>
                </a:lnTo>
                <a:lnTo>
                  <a:pt x="45223" y="56528"/>
                </a:lnTo>
                <a:lnTo>
                  <a:pt x="22611" y="56528"/>
                </a:lnTo>
                <a:close/>
                <a:moveTo>
                  <a:pt x="67834" y="56528"/>
                </a:moveTo>
                <a:lnTo>
                  <a:pt x="67834" y="33917"/>
                </a:lnTo>
                <a:lnTo>
                  <a:pt x="90445" y="33917"/>
                </a:lnTo>
                <a:lnTo>
                  <a:pt x="90445" y="56528"/>
                </a:lnTo>
                <a:lnTo>
                  <a:pt x="67834" y="56528"/>
                </a:lnTo>
                <a:close/>
                <a:moveTo>
                  <a:pt x="22611" y="11306"/>
                </a:moveTo>
                <a:cubicBezTo>
                  <a:pt x="10140" y="11306"/>
                  <a:pt x="0" y="21445"/>
                  <a:pt x="0" y="33917"/>
                </a:cubicBezTo>
                <a:lnTo>
                  <a:pt x="0" y="146973"/>
                </a:lnTo>
                <a:cubicBezTo>
                  <a:pt x="0" y="159445"/>
                  <a:pt x="10140" y="169585"/>
                  <a:pt x="22611" y="169585"/>
                </a:cubicBezTo>
                <a:lnTo>
                  <a:pt x="135668" y="169585"/>
                </a:lnTo>
                <a:cubicBezTo>
                  <a:pt x="148139" y="169585"/>
                  <a:pt x="158279" y="159445"/>
                  <a:pt x="158279" y="146973"/>
                </a:cubicBezTo>
                <a:lnTo>
                  <a:pt x="158279" y="33917"/>
                </a:lnTo>
                <a:cubicBezTo>
                  <a:pt x="158279" y="21445"/>
                  <a:pt x="148139" y="11306"/>
                  <a:pt x="135668" y="11306"/>
                </a:cubicBezTo>
                <a:lnTo>
                  <a:pt x="22611" y="11306"/>
                </a:lnTo>
                <a:close/>
              </a:path>
            </a:pathLst>
          </a:custGeom>
          <a:solidFill>
            <a:srgbClr val="4F46E5"/>
          </a:solidFill>
          <a:ln/>
        </p:spPr>
      </p:sp>
      <p:sp>
        <p:nvSpPr>
          <p:cNvPr id="7" name="Text 5"/>
          <p:cNvSpPr/>
          <p:nvPr/>
        </p:nvSpPr>
        <p:spPr>
          <a:xfrm>
            <a:off x="814006" y="1745591"/>
            <a:ext cx="3111312" cy="2532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24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Spacing System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87893" y="2143549"/>
            <a:ext cx="3319335" cy="217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9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4px base grid with 12-column fluid layout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87893" y="2505329"/>
            <a:ext cx="3246979" cy="1049163"/>
          </a:xfrm>
          <a:custGeom>
            <a:avLst/>
            <a:gdLst/>
            <a:ahLst/>
            <a:cxnLst/>
            <a:rect l="l" t="t" r="r" b="b"/>
            <a:pathLst>
              <a:path w="3246979" h="1049163">
                <a:moveTo>
                  <a:pt x="108536" y="0"/>
                </a:moveTo>
                <a:lnTo>
                  <a:pt x="3138443" y="0"/>
                </a:lnTo>
                <a:cubicBezTo>
                  <a:pt x="3198386" y="0"/>
                  <a:pt x="3246979" y="48593"/>
                  <a:pt x="3246979" y="108536"/>
                </a:cubicBezTo>
                <a:lnTo>
                  <a:pt x="3246979" y="940627"/>
                </a:lnTo>
                <a:cubicBezTo>
                  <a:pt x="3246979" y="1000570"/>
                  <a:pt x="3198386" y="1049163"/>
                  <a:pt x="3138443" y="1049163"/>
                </a:cubicBezTo>
                <a:lnTo>
                  <a:pt x="108536" y="1049163"/>
                </a:lnTo>
                <a:cubicBezTo>
                  <a:pt x="48593" y="1049163"/>
                  <a:pt x="0" y="1000570"/>
                  <a:pt x="0" y="940627"/>
                </a:cubicBezTo>
                <a:lnTo>
                  <a:pt x="0" y="108536"/>
                </a:lnTo>
                <a:cubicBezTo>
                  <a:pt x="0" y="48593"/>
                  <a:pt x="48593" y="0"/>
                  <a:pt x="108536" y="0"/>
                </a:cubicBezTo>
                <a:close/>
              </a:path>
            </a:pathLst>
          </a:custGeom>
          <a:solidFill>
            <a:srgbClr val="F8FAFC"/>
          </a:solidFill>
          <a:ln/>
        </p:spPr>
      </p:sp>
      <p:sp>
        <p:nvSpPr>
          <p:cNvPr id="10" name="Text 8"/>
          <p:cNvSpPr/>
          <p:nvPr/>
        </p:nvSpPr>
        <p:spPr>
          <a:xfrm>
            <a:off x="696427" y="2613864"/>
            <a:ext cx="3093223" cy="180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7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Spacing Scale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96427" y="2867110"/>
            <a:ext cx="452226" cy="253246"/>
          </a:xfrm>
          <a:custGeom>
            <a:avLst/>
            <a:gdLst/>
            <a:ahLst/>
            <a:cxnLst/>
            <a:rect l="l" t="t" r="r" b="b"/>
            <a:pathLst>
              <a:path w="452226" h="253246">
                <a:moveTo>
                  <a:pt x="72355" y="0"/>
                </a:moveTo>
                <a:lnTo>
                  <a:pt x="379871" y="0"/>
                </a:lnTo>
                <a:cubicBezTo>
                  <a:pt x="419831" y="0"/>
                  <a:pt x="452226" y="32394"/>
                  <a:pt x="452226" y="72355"/>
                </a:cubicBezTo>
                <a:lnTo>
                  <a:pt x="452226" y="180891"/>
                </a:lnTo>
                <a:cubicBezTo>
                  <a:pt x="452226" y="220852"/>
                  <a:pt x="419831" y="253246"/>
                  <a:pt x="379871" y="253246"/>
                </a:cubicBezTo>
                <a:lnTo>
                  <a:pt x="72355" y="253246"/>
                </a:lnTo>
                <a:cubicBezTo>
                  <a:pt x="32421" y="253246"/>
                  <a:pt x="0" y="220825"/>
                  <a:pt x="0" y="180891"/>
                </a:cubicBezTo>
                <a:lnTo>
                  <a:pt x="0" y="72355"/>
                </a:lnTo>
                <a:cubicBezTo>
                  <a:pt x="0" y="32421"/>
                  <a:pt x="32421" y="0"/>
                  <a:pt x="72355" y="0"/>
                </a:cubicBezTo>
                <a:close/>
              </a:path>
            </a:pathLst>
          </a:custGeom>
          <a:solidFill>
            <a:srgbClr val="4F46E5">
              <a:alpha val="10196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696427" y="2867110"/>
            <a:ext cx="515537" cy="253246"/>
          </a:xfrm>
          <a:prstGeom prst="rect">
            <a:avLst/>
          </a:prstGeom>
          <a:noFill/>
          <a:ln/>
        </p:spPr>
        <p:txBody>
          <a:bodyPr wrap="square" lIns="108534" tIns="36178" rIns="108534" bIns="36178" rtlCol="0" anchor="ctr"/>
          <a:lstStyle/>
          <a:p>
            <a:pPr>
              <a:lnSpc>
                <a:spcPct val="120000"/>
              </a:lnSpc>
            </a:pPr>
            <a:r>
              <a:rPr lang="en-US" sz="997" b="1" dirty="0">
                <a:solidFill>
                  <a:srgbClr val="4F46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4px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217900" y="2867110"/>
            <a:ext cx="443181" cy="253246"/>
          </a:xfrm>
          <a:custGeom>
            <a:avLst/>
            <a:gdLst/>
            <a:ahLst/>
            <a:cxnLst/>
            <a:rect l="l" t="t" r="r" b="b"/>
            <a:pathLst>
              <a:path w="443181" h="253246">
                <a:moveTo>
                  <a:pt x="72355" y="0"/>
                </a:moveTo>
                <a:lnTo>
                  <a:pt x="370826" y="0"/>
                </a:lnTo>
                <a:cubicBezTo>
                  <a:pt x="410787" y="0"/>
                  <a:pt x="443181" y="32394"/>
                  <a:pt x="443181" y="72355"/>
                </a:cubicBezTo>
                <a:lnTo>
                  <a:pt x="443181" y="180891"/>
                </a:lnTo>
                <a:cubicBezTo>
                  <a:pt x="443181" y="220852"/>
                  <a:pt x="410787" y="253246"/>
                  <a:pt x="370826" y="253246"/>
                </a:cubicBezTo>
                <a:lnTo>
                  <a:pt x="72355" y="253246"/>
                </a:lnTo>
                <a:cubicBezTo>
                  <a:pt x="32421" y="253246"/>
                  <a:pt x="0" y="220825"/>
                  <a:pt x="0" y="180891"/>
                </a:cubicBezTo>
                <a:lnTo>
                  <a:pt x="0" y="72355"/>
                </a:lnTo>
                <a:cubicBezTo>
                  <a:pt x="0" y="32421"/>
                  <a:pt x="32421" y="0"/>
                  <a:pt x="72355" y="0"/>
                </a:cubicBezTo>
                <a:close/>
              </a:path>
            </a:pathLst>
          </a:custGeom>
          <a:solidFill>
            <a:srgbClr val="4F46E5">
              <a:alpha val="10196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217900" y="2867110"/>
            <a:ext cx="506493" cy="253246"/>
          </a:xfrm>
          <a:prstGeom prst="rect">
            <a:avLst/>
          </a:prstGeom>
          <a:noFill/>
          <a:ln/>
        </p:spPr>
        <p:txBody>
          <a:bodyPr wrap="square" lIns="108534" tIns="36178" rIns="108534" bIns="36178" rtlCol="0" anchor="ctr"/>
          <a:lstStyle/>
          <a:p>
            <a:pPr>
              <a:lnSpc>
                <a:spcPct val="120000"/>
              </a:lnSpc>
            </a:pPr>
            <a:r>
              <a:rPr lang="en-US" sz="997" b="1" dirty="0">
                <a:solidFill>
                  <a:srgbClr val="4F46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8px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735839" y="2867110"/>
            <a:ext cx="497448" cy="253246"/>
          </a:xfrm>
          <a:custGeom>
            <a:avLst/>
            <a:gdLst/>
            <a:ahLst/>
            <a:cxnLst/>
            <a:rect l="l" t="t" r="r" b="b"/>
            <a:pathLst>
              <a:path w="497448" h="253246">
                <a:moveTo>
                  <a:pt x="72355" y="0"/>
                </a:moveTo>
                <a:lnTo>
                  <a:pt x="425093" y="0"/>
                </a:lnTo>
                <a:cubicBezTo>
                  <a:pt x="465054" y="0"/>
                  <a:pt x="497448" y="32394"/>
                  <a:pt x="497448" y="72355"/>
                </a:cubicBezTo>
                <a:lnTo>
                  <a:pt x="497448" y="180891"/>
                </a:lnTo>
                <a:cubicBezTo>
                  <a:pt x="497448" y="220852"/>
                  <a:pt x="465054" y="253246"/>
                  <a:pt x="425093" y="253246"/>
                </a:cubicBezTo>
                <a:lnTo>
                  <a:pt x="72355" y="253246"/>
                </a:lnTo>
                <a:cubicBezTo>
                  <a:pt x="32421" y="253246"/>
                  <a:pt x="0" y="220825"/>
                  <a:pt x="0" y="180891"/>
                </a:cubicBezTo>
                <a:lnTo>
                  <a:pt x="0" y="72355"/>
                </a:lnTo>
                <a:cubicBezTo>
                  <a:pt x="0" y="32421"/>
                  <a:pt x="32421" y="0"/>
                  <a:pt x="72355" y="0"/>
                </a:cubicBezTo>
                <a:close/>
              </a:path>
            </a:pathLst>
          </a:custGeom>
          <a:solidFill>
            <a:srgbClr val="4F46E5">
              <a:alpha val="10196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735839" y="2867110"/>
            <a:ext cx="560760" cy="253246"/>
          </a:xfrm>
          <a:prstGeom prst="rect">
            <a:avLst/>
          </a:prstGeom>
          <a:noFill/>
          <a:ln/>
        </p:spPr>
        <p:txBody>
          <a:bodyPr wrap="square" lIns="108534" tIns="36178" rIns="108534" bIns="36178" rtlCol="0" anchor="ctr"/>
          <a:lstStyle/>
          <a:p>
            <a:pPr>
              <a:lnSpc>
                <a:spcPct val="120000"/>
              </a:lnSpc>
            </a:pPr>
            <a:r>
              <a:rPr lang="en-US" sz="997" b="1" dirty="0">
                <a:solidFill>
                  <a:srgbClr val="4F46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12px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2304796" y="2867110"/>
            <a:ext cx="497448" cy="253246"/>
          </a:xfrm>
          <a:custGeom>
            <a:avLst/>
            <a:gdLst/>
            <a:ahLst/>
            <a:cxnLst/>
            <a:rect l="l" t="t" r="r" b="b"/>
            <a:pathLst>
              <a:path w="497448" h="253246">
                <a:moveTo>
                  <a:pt x="72355" y="0"/>
                </a:moveTo>
                <a:lnTo>
                  <a:pt x="425093" y="0"/>
                </a:lnTo>
                <a:cubicBezTo>
                  <a:pt x="465054" y="0"/>
                  <a:pt x="497448" y="32394"/>
                  <a:pt x="497448" y="72355"/>
                </a:cubicBezTo>
                <a:lnTo>
                  <a:pt x="497448" y="180891"/>
                </a:lnTo>
                <a:cubicBezTo>
                  <a:pt x="497448" y="220852"/>
                  <a:pt x="465054" y="253246"/>
                  <a:pt x="425093" y="253246"/>
                </a:cubicBezTo>
                <a:lnTo>
                  <a:pt x="72355" y="253246"/>
                </a:lnTo>
                <a:cubicBezTo>
                  <a:pt x="32421" y="253246"/>
                  <a:pt x="0" y="220825"/>
                  <a:pt x="0" y="180891"/>
                </a:cubicBezTo>
                <a:lnTo>
                  <a:pt x="0" y="72355"/>
                </a:lnTo>
                <a:cubicBezTo>
                  <a:pt x="0" y="32421"/>
                  <a:pt x="32421" y="0"/>
                  <a:pt x="72355" y="0"/>
                </a:cubicBezTo>
                <a:close/>
              </a:path>
            </a:pathLst>
          </a:custGeom>
          <a:solidFill>
            <a:srgbClr val="4F46E5">
              <a:alpha val="10196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2304796" y="2867110"/>
            <a:ext cx="560760" cy="253246"/>
          </a:xfrm>
          <a:prstGeom prst="rect">
            <a:avLst/>
          </a:prstGeom>
          <a:noFill/>
          <a:ln/>
        </p:spPr>
        <p:txBody>
          <a:bodyPr wrap="square" lIns="108534" tIns="36178" rIns="108534" bIns="36178" rtlCol="0" anchor="ctr"/>
          <a:lstStyle/>
          <a:p>
            <a:pPr>
              <a:lnSpc>
                <a:spcPct val="120000"/>
              </a:lnSpc>
            </a:pPr>
            <a:r>
              <a:rPr lang="en-US" sz="997" b="1" dirty="0">
                <a:solidFill>
                  <a:srgbClr val="4F46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16px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2875448" y="2867110"/>
            <a:ext cx="524582" cy="253246"/>
          </a:xfrm>
          <a:custGeom>
            <a:avLst/>
            <a:gdLst/>
            <a:ahLst/>
            <a:cxnLst/>
            <a:rect l="l" t="t" r="r" b="b"/>
            <a:pathLst>
              <a:path w="524582" h="253246">
                <a:moveTo>
                  <a:pt x="72355" y="0"/>
                </a:moveTo>
                <a:lnTo>
                  <a:pt x="452227" y="0"/>
                </a:lnTo>
                <a:cubicBezTo>
                  <a:pt x="492187" y="0"/>
                  <a:pt x="524582" y="32394"/>
                  <a:pt x="524582" y="72355"/>
                </a:cubicBezTo>
                <a:lnTo>
                  <a:pt x="524582" y="180891"/>
                </a:lnTo>
                <a:cubicBezTo>
                  <a:pt x="524582" y="220852"/>
                  <a:pt x="492187" y="253246"/>
                  <a:pt x="452227" y="253246"/>
                </a:cubicBezTo>
                <a:lnTo>
                  <a:pt x="72355" y="253246"/>
                </a:lnTo>
                <a:cubicBezTo>
                  <a:pt x="32421" y="253246"/>
                  <a:pt x="0" y="220825"/>
                  <a:pt x="0" y="180891"/>
                </a:cubicBezTo>
                <a:lnTo>
                  <a:pt x="0" y="72355"/>
                </a:lnTo>
                <a:cubicBezTo>
                  <a:pt x="0" y="32421"/>
                  <a:pt x="32421" y="0"/>
                  <a:pt x="72355" y="0"/>
                </a:cubicBezTo>
                <a:close/>
              </a:path>
            </a:pathLst>
          </a:custGeom>
          <a:solidFill>
            <a:srgbClr val="4F46E5">
              <a:alpha val="10196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2875448" y="2867110"/>
            <a:ext cx="587893" cy="253246"/>
          </a:xfrm>
          <a:prstGeom prst="rect">
            <a:avLst/>
          </a:prstGeom>
          <a:noFill/>
          <a:ln/>
        </p:spPr>
        <p:txBody>
          <a:bodyPr wrap="square" lIns="108534" tIns="36178" rIns="108534" bIns="36178" rtlCol="0" anchor="ctr"/>
          <a:lstStyle/>
          <a:p>
            <a:pPr>
              <a:lnSpc>
                <a:spcPct val="120000"/>
              </a:lnSpc>
            </a:pPr>
            <a:r>
              <a:rPr lang="en-US" sz="997" b="1" dirty="0">
                <a:solidFill>
                  <a:srgbClr val="4F46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24px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96427" y="3192712"/>
            <a:ext cx="524582" cy="253246"/>
          </a:xfrm>
          <a:custGeom>
            <a:avLst/>
            <a:gdLst/>
            <a:ahLst/>
            <a:cxnLst/>
            <a:rect l="l" t="t" r="r" b="b"/>
            <a:pathLst>
              <a:path w="524582" h="253246">
                <a:moveTo>
                  <a:pt x="72355" y="0"/>
                </a:moveTo>
                <a:lnTo>
                  <a:pt x="452227" y="0"/>
                </a:lnTo>
                <a:cubicBezTo>
                  <a:pt x="492187" y="0"/>
                  <a:pt x="524582" y="32394"/>
                  <a:pt x="524582" y="72355"/>
                </a:cubicBezTo>
                <a:lnTo>
                  <a:pt x="524582" y="180891"/>
                </a:lnTo>
                <a:cubicBezTo>
                  <a:pt x="524582" y="220852"/>
                  <a:pt x="492187" y="253246"/>
                  <a:pt x="452227" y="253246"/>
                </a:cubicBezTo>
                <a:lnTo>
                  <a:pt x="72355" y="253246"/>
                </a:lnTo>
                <a:cubicBezTo>
                  <a:pt x="32421" y="253246"/>
                  <a:pt x="0" y="220825"/>
                  <a:pt x="0" y="180891"/>
                </a:cubicBezTo>
                <a:lnTo>
                  <a:pt x="0" y="72355"/>
                </a:lnTo>
                <a:cubicBezTo>
                  <a:pt x="0" y="32421"/>
                  <a:pt x="32421" y="0"/>
                  <a:pt x="72355" y="0"/>
                </a:cubicBezTo>
                <a:close/>
              </a:path>
            </a:pathLst>
          </a:custGeom>
          <a:solidFill>
            <a:srgbClr val="4F46E5">
              <a:alpha val="10196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696427" y="3192712"/>
            <a:ext cx="587893" cy="253246"/>
          </a:xfrm>
          <a:prstGeom prst="rect">
            <a:avLst/>
          </a:prstGeom>
          <a:noFill/>
          <a:ln/>
        </p:spPr>
        <p:txBody>
          <a:bodyPr wrap="square" lIns="108534" tIns="36178" rIns="108534" bIns="36178" rtlCol="0" anchor="ctr"/>
          <a:lstStyle/>
          <a:p>
            <a:pPr>
              <a:lnSpc>
                <a:spcPct val="120000"/>
              </a:lnSpc>
            </a:pPr>
            <a:r>
              <a:rPr lang="en-US" sz="997" b="1" dirty="0">
                <a:solidFill>
                  <a:srgbClr val="4F46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32px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1292093" y="3192712"/>
            <a:ext cx="524582" cy="253246"/>
          </a:xfrm>
          <a:custGeom>
            <a:avLst/>
            <a:gdLst/>
            <a:ahLst/>
            <a:cxnLst/>
            <a:rect l="l" t="t" r="r" b="b"/>
            <a:pathLst>
              <a:path w="524582" h="253246">
                <a:moveTo>
                  <a:pt x="72355" y="0"/>
                </a:moveTo>
                <a:lnTo>
                  <a:pt x="452227" y="0"/>
                </a:lnTo>
                <a:cubicBezTo>
                  <a:pt x="492187" y="0"/>
                  <a:pt x="524582" y="32394"/>
                  <a:pt x="524582" y="72355"/>
                </a:cubicBezTo>
                <a:lnTo>
                  <a:pt x="524582" y="180891"/>
                </a:lnTo>
                <a:cubicBezTo>
                  <a:pt x="524582" y="220852"/>
                  <a:pt x="492187" y="253246"/>
                  <a:pt x="452227" y="253246"/>
                </a:cubicBezTo>
                <a:lnTo>
                  <a:pt x="72355" y="253246"/>
                </a:lnTo>
                <a:cubicBezTo>
                  <a:pt x="32421" y="253246"/>
                  <a:pt x="0" y="220825"/>
                  <a:pt x="0" y="180891"/>
                </a:cubicBezTo>
                <a:lnTo>
                  <a:pt x="0" y="72355"/>
                </a:lnTo>
                <a:cubicBezTo>
                  <a:pt x="0" y="32421"/>
                  <a:pt x="32421" y="0"/>
                  <a:pt x="72355" y="0"/>
                </a:cubicBezTo>
                <a:close/>
              </a:path>
            </a:pathLst>
          </a:custGeom>
          <a:solidFill>
            <a:srgbClr val="4F46E5">
              <a:alpha val="10196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1292093" y="3192712"/>
            <a:ext cx="587893" cy="253246"/>
          </a:xfrm>
          <a:prstGeom prst="rect">
            <a:avLst/>
          </a:prstGeom>
          <a:noFill/>
          <a:ln/>
        </p:spPr>
        <p:txBody>
          <a:bodyPr wrap="square" lIns="108534" tIns="36178" rIns="108534" bIns="36178" rtlCol="0" anchor="ctr"/>
          <a:lstStyle/>
          <a:p>
            <a:pPr>
              <a:lnSpc>
                <a:spcPct val="120000"/>
              </a:lnSpc>
            </a:pPr>
            <a:r>
              <a:rPr lang="en-US" sz="997" b="1" dirty="0">
                <a:solidFill>
                  <a:srgbClr val="4F46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48px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1893129" y="3192712"/>
            <a:ext cx="524582" cy="253246"/>
          </a:xfrm>
          <a:custGeom>
            <a:avLst/>
            <a:gdLst/>
            <a:ahLst/>
            <a:cxnLst/>
            <a:rect l="l" t="t" r="r" b="b"/>
            <a:pathLst>
              <a:path w="524582" h="253246">
                <a:moveTo>
                  <a:pt x="72355" y="0"/>
                </a:moveTo>
                <a:lnTo>
                  <a:pt x="452227" y="0"/>
                </a:lnTo>
                <a:cubicBezTo>
                  <a:pt x="492187" y="0"/>
                  <a:pt x="524582" y="32394"/>
                  <a:pt x="524582" y="72355"/>
                </a:cubicBezTo>
                <a:lnTo>
                  <a:pt x="524582" y="180891"/>
                </a:lnTo>
                <a:cubicBezTo>
                  <a:pt x="524582" y="220852"/>
                  <a:pt x="492187" y="253246"/>
                  <a:pt x="452227" y="253246"/>
                </a:cubicBezTo>
                <a:lnTo>
                  <a:pt x="72355" y="253246"/>
                </a:lnTo>
                <a:cubicBezTo>
                  <a:pt x="32421" y="253246"/>
                  <a:pt x="0" y="220825"/>
                  <a:pt x="0" y="180891"/>
                </a:cubicBezTo>
                <a:lnTo>
                  <a:pt x="0" y="72355"/>
                </a:lnTo>
                <a:cubicBezTo>
                  <a:pt x="0" y="32421"/>
                  <a:pt x="32421" y="0"/>
                  <a:pt x="72355" y="0"/>
                </a:cubicBezTo>
                <a:close/>
              </a:path>
            </a:pathLst>
          </a:custGeom>
          <a:solidFill>
            <a:srgbClr val="4F46E5">
              <a:alpha val="10196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1893129" y="3192712"/>
            <a:ext cx="587893" cy="253246"/>
          </a:xfrm>
          <a:prstGeom prst="rect">
            <a:avLst/>
          </a:prstGeom>
          <a:noFill/>
          <a:ln/>
        </p:spPr>
        <p:txBody>
          <a:bodyPr wrap="square" lIns="108534" tIns="36178" rIns="108534" bIns="36178" rtlCol="0" anchor="ctr"/>
          <a:lstStyle/>
          <a:p>
            <a:pPr>
              <a:lnSpc>
                <a:spcPct val="120000"/>
              </a:lnSpc>
            </a:pPr>
            <a:r>
              <a:rPr lang="en-US" sz="997" b="1" dirty="0">
                <a:solidFill>
                  <a:srgbClr val="4F46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64px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2494306" y="3192712"/>
            <a:ext cx="524582" cy="253246"/>
          </a:xfrm>
          <a:custGeom>
            <a:avLst/>
            <a:gdLst/>
            <a:ahLst/>
            <a:cxnLst/>
            <a:rect l="l" t="t" r="r" b="b"/>
            <a:pathLst>
              <a:path w="524582" h="253246">
                <a:moveTo>
                  <a:pt x="72355" y="0"/>
                </a:moveTo>
                <a:lnTo>
                  <a:pt x="452227" y="0"/>
                </a:lnTo>
                <a:cubicBezTo>
                  <a:pt x="492187" y="0"/>
                  <a:pt x="524582" y="32394"/>
                  <a:pt x="524582" y="72355"/>
                </a:cubicBezTo>
                <a:lnTo>
                  <a:pt x="524582" y="180891"/>
                </a:lnTo>
                <a:cubicBezTo>
                  <a:pt x="524582" y="220852"/>
                  <a:pt x="492187" y="253246"/>
                  <a:pt x="452227" y="253246"/>
                </a:cubicBezTo>
                <a:lnTo>
                  <a:pt x="72355" y="253246"/>
                </a:lnTo>
                <a:cubicBezTo>
                  <a:pt x="32421" y="253246"/>
                  <a:pt x="0" y="220825"/>
                  <a:pt x="0" y="180891"/>
                </a:cubicBezTo>
                <a:lnTo>
                  <a:pt x="0" y="72355"/>
                </a:lnTo>
                <a:cubicBezTo>
                  <a:pt x="0" y="32421"/>
                  <a:pt x="32421" y="0"/>
                  <a:pt x="72355" y="0"/>
                </a:cubicBezTo>
                <a:close/>
              </a:path>
            </a:pathLst>
          </a:custGeom>
          <a:solidFill>
            <a:srgbClr val="4F46E5">
              <a:alpha val="10196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2494306" y="3192712"/>
            <a:ext cx="587893" cy="253246"/>
          </a:xfrm>
          <a:prstGeom prst="rect">
            <a:avLst/>
          </a:prstGeom>
          <a:noFill/>
          <a:ln/>
        </p:spPr>
        <p:txBody>
          <a:bodyPr wrap="square" lIns="108534" tIns="36178" rIns="108534" bIns="36178" rtlCol="0" anchor="ctr"/>
          <a:lstStyle/>
          <a:p>
            <a:pPr>
              <a:lnSpc>
                <a:spcPct val="120000"/>
              </a:lnSpc>
            </a:pPr>
            <a:r>
              <a:rPr lang="en-US" sz="997" b="1" dirty="0">
                <a:solidFill>
                  <a:srgbClr val="4F46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96px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87893" y="3663027"/>
            <a:ext cx="3246979" cy="1230053"/>
          </a:xfrm>
          <a:custGeom>
            <a:avLst/>
            <a:gdLst/>
            <a:ahLst/>
            <a:cxnLst/>
            <a:rect l="l" t="t" r="r" b="b"/>
            <a:pathLst>
              <a:path w="3246979" h="1230053">
                <a:moveTo>
                  <a:pt x="108540" y="0"/>
                </a:moveTo>
                <a:lnTo>
                  <a:pt x="3138439" y="0"/>
                </a:lnTo>
                <a:cubicBezTo>
                  <a:pt x="3198384" y="0"/>
                  <a:pt x="3246979" y="48595"/>
                  <a:pt x="3246979" y="108540"/>
                </a:cubicBezTo>
                <a:lnTo>
                  <a:pt x="3246979" y="1121513"/>
                </a:lnTo>
                <a:cubicBezTo>
                  <a:pt x="3246979" y="1181458"/>
                  <a:pt x="3198384" y="1230053"/>
                  <a:pt x="3138439" y="1230053"/>
                </a:cubicBezTo>
                <a:lnTo>
                  <a:pt x="108540" y="1230053"/>
                </a:lnTo>
                <a:cubicBezTo>
                  <a:pt x="48595" y="1230053"/>
                  <a:pt x="0" y="1181458"/>
                  <a:pt x="0" y="1121513"/>
                </a:cubicBezTo>
                <a:lnTo>
                  <a:pt x="0" y="108540"/>
                </a:lnTo>
                <a:cubicBezTo>
                  <a:pt x="0" y="48595"/>
                  <a:pt x="48595" y="0"/>
                  <a:pt x="108540" y="0"/>
                </a:cubicBezTo>
                <a:close/>
              </a:path>
            </a:pathLst>
          </a:custGeom>
          <a:solidFill>
            <a:srgbClr val="F8FAFC"/>
          </a:solidFill>
          <a:ln/>
        </p:spPr>
      </p:sp>
      <p:sp>
        <p:nvSpPr>
          <p:cNvPr id="30" name="Text 28"/>
          <p:cNvSpPr/>
          <p:nvPr/>
        </p:nvSpPr>
        <p:spPr>
          <a:xfrm>
            <a:off x="696427" y="3771561"/>
            <a:ext cx="3093223" cy="180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7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Grid Margins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96427" y="4024807"/>
            <a:ext cx="642160" cy="217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9" dirty="0">
                <a:solidFill>
                  <a:srgbClr val="0F172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Desktop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2892971" y="4024807"/>
            <a:ext cx="904451" cy="217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9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32px / 24px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96427" y="4296142"/>
            <a:ext cx="506493" cy="217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9" dirty="0">
                <a:solidFill>
                  <a:srgbClr val="0F172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Tablet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2921659" y="4296142"/>
            <a:ext cx="877318" cy="217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9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24px / 16px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96427" y="4567478"/>
            <a:ext cx="533626" cy="217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9" dirty="0">
                <a:solidFill>
                  <a:srgbClr val="0F172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Mobile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2954587" y="4567478"/>
            <a:ext cx="850184" cy="217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9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16px / 16px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4247952" y="1524000"/>
            <a:ext cx="3690160" cy="5327217"/>
          </a:xfrm>
          <a:custGeom>
            <a:avLst/>
            <a:gdLst/>
            <a:ahLst/>
            <a:cxnLst/>
            <a:rect l="l" t="t" r="r" b="b"/>
            <a:pathLst>
              <a:path w="3690160" h="5327217">
                <a:moveTo>
                  <a:pt x="144728" y="0"/>
                </a:moveTo>
                <a:lnTo>
                  <a:pt x="3545432" y="0"/>
                </a:lnTo>
                <a:cubicBezTo>
                  <a:pt x="3625363" y="0"/>
                  <a:pt x="3690160" y="64797"/>
                  <a:pt x="3690160" y="144728"/>
                </a:cubicBezTo>
                <a:lnTo>
                  <a:pt x="3690160" y="5182489"/>
                </a:lnTo>
                <a:cubicBezTo>
                  <a:pt x="3690160" y="5262420"/>
                  <a:pt x="3625363" y="5327217"/>
                  <a:pt x="3545432" y="5327217"/>
                </a:cubicBezTo>
                <a:lnTo>
                  <a:pt x="144728" y="5327217"/>
                </a:lnTo>
                <a:cubicBezTo>
                  <a:pt x="64797" y="5327217"/>
                  <a:pt x="0" y="5262420"/>
                  <a:pt x="0" y="5182489"/>
                </a:cubicBezTo>
                <a:lnTo>
                  <a:pt x="0" y="144728"/>
                </a:lnTo>
                <a:cubicBezTo>
                  <a:pt x="0" y="64797"/>
                  <a:pt x="64797" y="0"/>
                  <a:pt x="144728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27134" dist="9045" dir="5400000">
              <a:srgbClr val="000000">
                <a:alpha val="10196"/>
              </a:srgbClr>
            </a:outerShdw>
          </a:effectLst>
        </p:spPr>
      </p:sp>
      <p:sp>
        <p:nvSpPr>
          <p:cNvPr id="38" name="Shape 36"/>
          <p:cNvSpPr/>
          <p:nvPr/>
        </p:nvSpPr>
        <p:spPr>
          <a:xfrm>
            <a:off x="4492154" y="1781769"/>
            <a:ext cx="180890" cy="180890"/>
          </a:xfrm>
          <a:custGeom>
            <a:avLst/>
            <a:gdLst/>
            <a:ahLst/>
            <a:cxnLst/>
            <a:rect l="l" t="t" r="r" b="b"/>
            <a:pathLst>
              <a:path w="180890" h="180890">
                <a:moveTo>
                  <a:pt x="78680" y="11341"/>
                </a:moveTo>
                <a:cubicBezTo>
                  <a:pt x="80447" y="17312"/>
                  <a:pt x="77055" y="23636"/>
                  <a:pt x="71084" y="25402"/>
                </a:cubicBezTo>
                <a:cubicBezTo>
                  <a:pt x="43067" y="33740"/>
                  <a:pt x="22647" y="59708"/>
                  <a:pt x="22647" y="90445"/>
                </a:cubicBezTo>
                <a:cubicBezTo>
                  <a:pt x="22647" y="127895"/>
                  <a:pt x="53031" y="158279"/>
                  <a:pt x="90480" y="158279"/>
                </a:cubicBezTo>
                <a:cubicBezTo>
                  <a:pt x="127930" y="158279"/>
                  <a:pt x="158314" y="127895"/>
                  <a:pt x="158314" y="90445"/>
                </a:cubicBezTo>
                <a:cubicBezTo>
                  <a:pt x="158314" y="59743"/>
                  <a:pt x="137893" y="33776"/>
                  <a:pt x="109877" y="25402"/>
                </a:cubicBezTo>
                <a:cubicBezTo>
                  <a:pt x="103906" y="23636"/>
                  <a:pt x="100479" y="17312"/>
                  <a:pt x="102281" y="11341"/>
                </a:cubicBezTo>
                <a:cubicBezTo>
                  <a:pt x="104083" y="5370"/>
                  <a:pt x="110371" y="1943"/>
                  <a:pt x="116342" y="3745"/>
                </a:cubicBezTo>
                <a:cubicBezTo>
                  <a:pt x="153651" y="14874"/>
                  <a:pt x="180890" y="49462"/>
                  <a:pt x="180890" y="90445"/>
                </a:cubicBezTo>
                <a:cubicBezTo>
                  <a:pt x="180890" y="140402"/>
                  <a:pt x="140402" y="180890"/>
                  <a:pt x="90445" y="180890"/>
                </a:cubicBezTo>
                <a:cubicBezTo>
                  <a:pt x="40488" y="180890"/>
                  <a:pt x="0" y="140402"/>
                  <a:pt x="0" y="90445"/>
                </a:cubicBezTo>
                <a:cubicBezTo>
                  <a:pt x="0" y="49462"/>
                  <a:pt x="27240" y="14874"/>
                  <a:pt x="64619" y="3745"/>
                </a:cubicBezTo>
                <a:cubicBezTo>
                  <a:pt x="70590" y="1978"/>
                  <a:pt x="76914" y="5370"/>
                  <a:pt x="78680" y="11341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39" name="Text 37"/>
          <p:cNvSpPr/>
          <p:nvPr/>
        </p:nvSpPr>
        <p:spPr>
          <a:xfrm>
            <a:off x="4695655" y="1745591"/>
            <a:ext cx="3111312" cy="2532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24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Border Radius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4469543" y="2143549"/>
            <a:ext cx="3319335" cy="217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9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"soft" core - four-tier system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4469543" y="2505329"/>
            <a:ext cx="3246979" cy="651205"/>
          </a:xfrm>
          <a:custGeom>
            <a:avLst/>
            <a:gdLst/>
            <a:ahLst/>
            <a:cxnLst/>
            <a:rect l="l" t="t" r="r" b="b"/>
            <a:pathLst>
              <a:path w="3246979" h="651205">
                <a:moveTo>
                  <a:pt x="108536" y="0"/>
                </a:moveTo>
                <a:lnTo>
                  <a:pt x="3138443" y="0"/>
                </a:lnTo>
                <a:cubicBezTo>
                  <a:pt x="3198386" y="0"/>
                  <a:pt x="3246979" y="48593"/>
                  <a:pt x="3246979" y="108536"/>
                </a:cubicBezTo>
                <a:lnTo>
                  <a:pt x="3246979" y="542668"/>
                </a:lnTo>
                <a:cubicBezTo>
                  <a:pt x="3246979" y="602611"/>
                  <a:pt x="3198386" y="651205"/>
                  <a:pt x="3138443" y="651205"/>
                </a:cubicBezTo>
                <a:lnTo>
                  <a:pt x="108536" y="651205"/>
                </a:lnTo>
                <a:cubicBezTo>
                  <a:pt x="48593" y="651205"/>
                  <a:pt x="0" y="602611"/>
                  <a:pt x="0" y="542668"/>
                </a:cubicBezTo>
                <a:lnTo>
                  <a:pt x="0" y="108536"/>
                </a:lnTo>
                <a:cubicBezTo>
                  <a:pt x="0" y="48633"/>
                  <a:pt x="48633" y="0"/>
                  <a:pt x="108536" y="0"/>
                </a:cubicBezTo>
                <a:close/>
              </a:path>
            </a:pathLst>
          </a:custGeom>
          <a:solidFill>
            <a:srgbClr val="F8FAFC"/>
          </a:solidFill>
          <a:ln/>
        </p:spPr>
      </p:sp>
      <p:sp>
        <p:nvSpPr>
          <p:cNvPr id="42" name="Shape 40"/>
          <p:cNvSpPr/>
          <p:nvPr/>
        </p:nvSpPr>
        <p:spPr>
          <a:xfrm>
            <a:off x="4578077" y="2613864"/>
            <a:ext cx="434136" cy="434136"/>
          </a:xfrm>
          <a:custGeom>
            <a:avLst/>
            <a:gdLst/>
            <a:ahLst/>
            <a:cxnLst/>
            <a:rect l="l" t="t" r="r" b="b"/>
            <a:pathLst>
              <a:path w="434136" h="434136">
                <a:moveTo>
                  <a:pt x="36177" y="0"/>
                </a:moveTo>
                <a:lnTo>
                  <a:pt x="397960" y="0"/>
                </a:lnTo>
                <a:cubicBezTo>
                  <a:pt x="417926" y="0"/>
                  <a:pt x="434136" y="16210"/>
                  <a:pt x="434136" y="36177"/>
                </a:cubicBezTo>
                <a:lnTo>
                  <a:pt x="434136" y="397960"/>
                </a:lnTo>
                <a:cubicBezTo>
                  <a:pt x="434136" y="417926"/>
                  <a:pt x="417926" y="434136"/>
                  <a:pt x="397960" y="434136"/>
                </a:cubicBezTo>
                <a:lnTo>
                  <a:pt x="36177" y="434136"/>
                </a:lnTo>
                <a:cubicBezTo>
                  <a:pt x="16210" y="434136"/>
                  <a:pt x="0" y="417926"/>
                  <a:pt x="0" y="397960"/>
                </a:cubicBezTo>
                <a:lnTo>
                  <a:pt x="0" y="36177"/>
                </a:lnTo>
                <a:cubicBezTo>
                  <a:pt x="0" y="16197"/>
                  <a:pt x="16197" y="0"/>
                  <a:pt x="36177" y="0"/>
                </a:cubicBezTo>
                <a:close/>
              </a:path>
            </a:pathLst>
          </a:custGeom>
          <a:solidFill>
            <a:srgbClr val="4F46E5"/>
          </a:solidFill>
          <a:ln/>
        </p:spPr>
      </p:sp>
      <p:sp>
        <p:nvSpPr>
          <p:cNvPr id="43" name="Text 41"/>
          <p:cNvSpPr/>
          <p:nvPr/>
        </p:nvSpPr>
        <p:spPr>
          <a:xfrm>
            <a:off x="5156925" y="2631953"/>
            <a:ext cx="2523418" cy="217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9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Small (4px)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5156925" y="2849021"/>
            <a:ext cx="2514374" cy="180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7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Checkboxes, badges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4469543" y="3265068"/>
            <a:ext cx="3246979" cy="651205"/>
          </a:xfrm>
          <a:custGeom>
            <a:avLst/>
            <a:gdLst/>
            <a:ahLst/>
            <a:cxnLst/>
            <a:rect l="l" t="t" r="r" b="b"/>
            <a:pathLst>
              <a:path w="3246979" h="651205">
                <a:moveTo>
                  <a:pt x="108536" y="0"/>
                </a:moveTo>
                <a:lnTo>
                  <a:pt x="3138443" y="0"/>
                </a:lnTo>
                <a:cubicBezTo>
                  <a:pt x="3198386" y="0"/>
                  <a:pt x="3246979" y="48593"/>
                  <a:pt x="3246979" y="108536"/>
                </a:cubicBezTo>
                <a:lnTo>
                  <a:pt x="3246979" y="542668"/>
                </a:lnTo>
                <a:cubicBezTo>
                  <a:pt x="3246979" y="602611"/>
                  <a:pt x="3198386" y="651205"/>
                  <a:pt x="3138443" y="651205"/>
                </a:cubicBezTo>
                <a:lnTo>
                  <a:pt x="108536" y="651205"/>
                </a:lnTo>
                <a:cubicBezTo>
                  <a:pt x="48593" y="651205"/>
                  <a:pt x="0" y="602611"/>
                  <a:pt x="0" y="542668"/>
                </a:cubicBezTo>
                <a:lnTo>
                  <a:pt x="0" y="108536"/>
                </a:lnTo>
                <a:cubicBezTo>
                  <a:pt x="0" y="48633"/>
                  <a:pt x="48633" y="0"/>
                  <a:pt x="108536" y="0"/>
                </a:cubicBezTo>
                <a:close/>
              </a:path>
            </a:pathLst>
          </a:custGeom>
          <a:solidFill>
            <a:srgbClr val="F8FAFC"/>
          </a:solidFill>
          <a:ln/>
        </p:spPr>
      </p:sp>
      <p:sp>
        <p:nvSpPr>
          <p:cNvPr id="46" name="Shape 44"/>
          <p:cNvSpPr/>
          <p:nvPr/>
        </p:nvSpPr>
        <p:spPr>
          <a:xfrm>
            <a:off x="4578077" y="3373602"/>
            <a:ext cx="434136" cy="434136"/>
          </a:xfrm>
          <a:custGeom>
            <a:avLst/>
            <a:gdLst/>
            <a:ahLst/>
            <a:cxnLst/>
            <a:rect l="l" t="t" r="r" b="b"/>
            <a:pathLst>
              <a:path w="434136" h="434136">
                <a:moveTo>
                  <a:pt x="72358" y="0"/>
                </a:moveTo>
                <a:lnTo>
                  <a:pt x="361779" y="0"/>
                </a:lnTo>
                <a:cubicBezTo>
                  <a:pt x="401741" y="0"/>
                  <a:pt x="434136" y="32396"/>
                  <a:pt x="434136" y="72358"/>
                </a:cubicBezTo>
                <a:lnTo>
                  <a:pt x="434136" y="361779"/>
                </a:lnTo>
                <a:cubicBezTo>
                  <a:pt x="434136" y="401741"/>
                  <a:pt x="401741" y="434136"/>
                  <a:pt x="361779" y="434136"/>
                </a:cubicBezTo>
                <a:lnTo>
                  <a:pt x="72358" y="434136"/>
                </a:lnTo>
                <a:cubicBezTo>
                  <a:pt x="32396" y="434136"/>
                  <a:pt x="0" y="401741"/>
                  <a:pt x="0" y="361779"/>
                </a:cubicBezTo>
                <a:lnTo>
                  <a:pt x="0" y="72358"/>
                </a:lnTo>
                <a:cubicBezTo>
                  <a:pt x="0" y="32396"/>
                  <a:pt x="32396" y="0"/>
                  <a:pt x="72358" y="0"/>
                </a:cubicBezTo>
                <a:close/>
              </a:path>
            </a:pathLst>
          </a:custGeom>
          <a:solidFill>
            <a:srgbClr val="4F46E5"/>
          </a:solidFill>
          <a:ln/>
        </p:spPr>
      </p:sp>
      <p:sp>
        <p:nvSpPr>
          <p:cNvPr id="47" name="Text 45"/>
          <p:cNvSpPr/>
          <p:nvPr/>
        </p:nvSpPr>
        <p:spPr>
          <a:xfrm>
            <a:off x="5156925" y="3391691"/>
            <a:ext cx="2523418" cy="217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9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Medium (8px)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5156925" y="3608760"/>
            <a:ext cx="2514374" cy="180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7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Inputs, buttons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4469543" y="4024807"/>
            <a:ext cx="3246979" cy="651205"/>
          </a:xfrm>
          <a:custGeom>
            <a:avLst/>
            <a:gdLst/>
            <a:ahLst/>
            <a:cxnLst/>
            <a:rect l="l" t="t" r="r" b="b"/>
            <a:pathLst>
              <a:path w="3246979" h="651205">
                <a:moveTo>
                  <a:pt x="108536" y="0"/>
                </a:moveTo>
                <a:lnTo>
                  <a:pt x="3138443" y="0"/>
                </a:lnTo>
                <a:cubicBezTo>
                  <a:pt x="3198386" y="0"/>
                  <a:pt x="3246979" y="48593"/>
                  <a:pt x="3246979" y="108536"/>
                </a:cubicBezTo>
                <a:lnTo>
                  <a:pt x="3246979" y="542668"/>
                </a:lnTo>
                <a:cubicBezTo>
                  <a:pt x="3246979" y="602611"/>
                  <a:pt x="3198386" y="651205"/>
                  <a:pt x="3138443" y="651205"/>
                </a:cubicBezTo>
                <a:lnTo>
                  <a:pt x="108536" y="651205"/>
                </a:lnTo>
                <a:cubicBezTo>
                  <a:pt x="48593" y="651205"/>
                  <a:pt x="0" y="602611"/>
                  <a:pt x="0" y="542668"/>
                </a:cubicBezTo>
                <a:lnTo>
                  <a:pt x="0" y="108536"/>
                </a:lnTo>
                <a:cubicBezTo>
                  <a:pt x="0" y="48633"/>
                  <a:pt x="48633" y="0"/>
                  <a:pt x="108536" y="0"/>
                </a:cubicBezTo>
                <a:close/>
              </a:path>
            </a:pathLst>
          </a:custGeom>
          <a:solidFill>
            <a:srgbClr val="F8FAFC"/>
          </a:solidFill>
          <a:ln/>
        </p:spPr>
      </p:sp>
      <p:sp>
        <p:nvSpPr>
          <p:cNvPr id="50" name="Shape 48"/>
          <p:cNvSpPr/>
          <p:nvPr/>
        </p:nvSpPr>
        <p:spPr>
          <a:xfrm>
            <a:off x="4578077" y="4133341"/>
            <a:ext cx="434136" cy="434136"/>
          </a:xfrm>
          <a:custGeom>
            <a:avLst/>
            <a:gdLst/>
            <a:ahLst/>
            <a:cxnLst/>
            <a:rect l="l" t="t" r="r" b="b"/>
            <a:pathLst>
              <a:path w="434136" h="434136">
                <a:moveTo>
                  <a:pt x="144711" y="0"/>
                </a:moveTo>
                <a:lnTo>
                  <a:pt x="289426" y="0"/>
                </a:lnTo>
                <a:cubicBezTo>
                  <a:pt x="369294" y="0"/>
                  <a:pt x="434136" y="64843"/>
                  <a:pt x="434136" y="144711"/>
                </a:cubicBezTo>
                <a:lnTo>
                  <a:pt x="434136" y="289426"/>
                </a:lnTo>
                <a:cubicBezTo>
                  <a:pt x="434136" y="369294"/>
                  <a:pt x="369294" y="434136"/>
                  <a:pt x="289426" y="434136"/>
                </a:cubicBezTo>
                <a:lnTo>
                  <a:pt x="144711" y="434136"/>
                </a:lnTo>
                <a:cubicBezTo>
                  <a:pt x="64843" y="434136"/>
                  <a:pt x="0" y="369294"/>
                  <a:pt x="0" y="289426"/>
                </a:cubicBezTo>
                <a:lnTo>
                  <a:pt x="0" y="144711"/>
                </a:lnTo>
                <a:cubicBezTo>
                  <a:pt x="0" y="64789"/>
                  <a:pt x="64789" y="0"/>
                  <a:pt x="144711" y="0"/>
                </a:cubicBezTo>
                <a:close/>
              </a:path>
            </a:pathLst>
          </a:custGeom>
          <a:solidFill>
            <a:srgbClr val="4F46E5"/>
          </a:solidFill>
          <a:ln/>
        </p:spPr>
      </p:sp>
      <p:sp>
        <p:nvSpPr>
          <p:cNvPr id="51" name="Text 49"/>
          <p:cNvSpPr/>
          <p:nvPr/>
        </p:nvSpPr>
        <p:spPr>
          <a:xfrm>
            <a:off x="5156925" y="4151430"/>
            <a:ext cx="2523418" cy="217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9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Large (16px)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5156925" y="4368499"/>
            <a:ext cx="2514374" cy="180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7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Cards, modals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4469543" y="4784546"/>
            <a:ext cx="3246979" cy="651205"/>
          </a:xfrm>
          <a:custGeom>
            <a:avLst/>
            <a:gdLst/>
            <a:ahLst/>
            <a:cxnLst/>
            <a:rect l="l" t="t" r="r" b="b"/>
            <a:pathLst>
              <a:path w="3246979" h="651205">
                <a:moveTo>
                  <a:pt x="108536" y="0"/>
                </a:moveTo>
                <a:lnTo>
                  <a:pt x="3138443" y="0"/>
                </a:lnTo>
                <a:cubicBezTo>
                  <a:pt x="3198386" y="0"/>
                  <a:pt x="3246979" y="48593"/>
                  <a:pt x="3246979" y="108536"/>
                </a:cubicBezTo>
                <a:lnTo>
                  <a:pt x="3246979" y="542668"/>
                </a:lnTo>
                <a:cubicBezTo>
                  <a:pt x="3246979" y="602611"/>
                  <a:pt x="3198386" y="651205"/>
                  <a:pt x="3138443" y="651205"/>
                </a:cubicBezTo>
                <a:lnTo>
                  <a:pt x="108536" y="651205"/>
                </a:lnTo>
                <a:cubicBezTo>
                  <a:pt x="48593" y="651205"/>
                  <a:pt x="0" y="602611"/>
                  <a:pt x="0" y="542668"/>
                </a:cubicBezTo>
                <a:lnTo>
                  <a:pt x="0" y="108536"/>
                </a:lnTo>
                <a:cubicBezTo>
                  <a:pt x="0" y="48633"/>
                  <a:pt x="48633" y="0"/>
                  <a:pt x="108536" y="0"/>
                </a:cubicBezTo>
                <a:close/>
              </a:path>
            </a:pathLst>
          </a:custGeom>
          <a:solidFill>
            <a:srgbClr val="F8FAFC"/>
          </a:solidFill>
          <a:ln/>
        </p:spPr>
      </p:sp>
      <p:sp>
        <p:nvSpPr>
          <p:cNvPr id="54" name="Shape 52"/>
          <p:cNvSpPr/>
          <p:nvPr/>
        </p:nvSpPr>
        <p:spPr>
          <a:xfrm>
            <a:off x="4578077" y="4893080"/>
            <a:ext cx="434136" cy="434136"/>
          </a:xfrm>
          <a:custGeom>
            <a:avLst/>
            <a:gdLst/>
            <a:ahLst/>
            <a:cxnLst/>
            <a:rect l="l" t="t" r="r" b="b"/>
            <a:pathLst>
              <a:path w="434136" h="434136">
                <a:moveTo>
                  <a:pt x="217068" y="0"/>
                </a:moveTo>
                <a:lnTo>
                  <a:pt x="217068" y="0"/>
                </a:lnTo>
                <a:cubicBezTo>
                  <a:pt x="336871" y="0"/>
                  <a:pt x="434136" y="97265"/>
                  <a:pt x="434136" y="217068"/>
                </a:cubicBezTo>
                <a:lnTo>
                  <a:pt x="434136" y="217068"/>
                </a:lnTo>
                <a:cubicBezTo>
                  <a:pt x="434136" y="336871"/>
                  <a:pt x="336871" y="434136"/>
                  <a:pt x="217068" y="434136"/>
                </a:cubicBezTo>
                <a:lnTo>
                  <a:pt x="217068" y="434136"/>
                </a:lnTo>
                <a:cubicBezTo>
                  <a:pt x="97265" y="434136"/>
                  <a:pt x="0" y="336871"/>
                  <a:pt x="0" y="217068"/>
                </a:cubicBezTo>
                <a:lnTo>
                  <a:pt x="0" y="217068"/>
                </a:lnTo>
                <a:cubicBezTo>
                  <a:pt x="0" y="97265"/>
                  <a:pt x="97265" y="0"/>
                  <a:pt x="217068" y="0"/>
                </a:cubicBezTo>
                <a:close/>
              </a:path>
            </a:pathLst>
          </a:custGeom>
          <a:solidFill>
            <a:srgbClr val="4F46E5"/>
          </a:solidFill>
          <a:ln/>
        </p:spPr>
      </p:sp>
      <p:sp>
        <p:nvSpPr>
          <p:cNvPr id="55" name="Text 53"/>
          <p:cNvSpPr/>
          <p:nvPr/>
        </p:nvSpPr>
        <p:spPr>
          <a:xfrm>
            <a:off x="5156925" y="4911169"/>
            <a:ext cx="2523418" cy="217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9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Full (9999px)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5156925" y="5128237"/>
            <a:ext cx="2514374" cy="180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7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Avatars, pill tags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8129743" y="1524000"/>
            <a:ext cx="3690160" cy="5327217"/>
          </a:xfrm>
          <a:custGeom>
            <a:avLst/>
            <a:gdLst/>
            <a:ahLst/>
            <a:cxnLst/>
            <a:rect l="l" t="t" r="r" b="b"/>
            <a:pathLst>
              <a:path w="3690160" h="5327217">
                <a:moveTo>
                  <a:pt x="144728" y="0"/>
                </a:moveTo>
                <a:lnTo>
                  <a:pt x="3545432" y="0"/>
                </a:lnTo>
                <a:cubicBezTo>
                  <a:pt x="3625363" y="0"/>
                  <a:pt x="3690160" y="64797"/>
                  <a:pt x="3690160" y="144728"/>
                </a:cubicBezTo>
                <a:lnTo>
                  <a:pt x="3690160" y="5182489"/>
                </a:lnTo>
                <a:cubicBezTo>
                  <a:pt x="3690160" y="5262420"/>
                  <a:pt x="3625363" y="5327217"/>
                  <a:pt x="3545432" y="5327217"/>
                </a:cubicBezTo>
                <a:lnTo>
                  <a:pt x="144728" y="5327217"/>
                </a:lnTo>
                <a:cubicBezTo>
                  <a:pt x="64797" y="5327217"/>
                  <a:pt x="0" y="5262420"/>
                  <a:pt x="0" y="5182489"/>
                </a:cubicBezTo>
                <a:lnTo>
                  <a:pt x="0" y="144728"/>
                </a:lnTo>
                <a:cubicBezTo>
                  <a:pt x="0" y="64797"/>
                  <a:pt x="64797" y="0"/>
                  <a:pt x="144728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2E8F0"/>
            </a:solidFill>
            <a:prstDash val="solid"/>
          </a:ln>
          <a:effectLst>
            <a:outerShdw sx="100000" sy="100000" kx="0" ky="0" algn="bl" rotWithShape="0" blurRad="27134" dist="9045" dir="5400000">
              <a:srgbClr val="000000">
                <a:alpha val="10196"/>
              </a:srgbClr>
            </a:outerShdw>
          </a:effectLst>
        </p:spPr>
      </p:sp>
      <p:sp>
        <p:nvSpPr>
          <p:cNvPr id="58" name="Shape 56"/>
          <p:cNvSpPr/>
          <p:nvPr/>
        </p:nvSpPr>
        <p:spPr>
          <a:xfrm>
            <a:off x="8373945" y="1781769"/>
            <a:ext cx="180890" cy="180890"/>
          </a:xfrm>
          <a:custGeom>
            <a:avLst/>
            <a:gdLst/>
            <a:ahLst/>
            <a:cxnLst/>
            <a:rect l="l" t="t" r="r" b="b"/>
            <a:pathLst>
              <a:path w="180890" h="180890">
                <a:moveTo>
                  <a:pt x="82143" y="1837"/>
                </a:moveTo>
                <a:cubicBezTo>
                  <a:pt x="87407" y="-601"/>
                  <a:pt x="93483" y="-601"/>
                  <a:pt x="98748" y="1837"/>
                </a:cubicBezTo>
                <a:lnTo>
                  <a:pt x="175979" y="37521"/>
                </a:lnTo>
                <a:cubicBezTo>
                  <a:pt x="178982" y="38898"/>
                  <a:pt x="180890" y="41902"/>
                  <a:pt x="180890" y="45223"/>
                </a:cubicBezTo>
                <a:cubicBezTo>
                  <a:pt x="180890" y="48544"/>
                  <a:pt x="178982" y="51547"/>
                  <a:pt x="175979" y="52925"/>
                </a:cubicBezTo>
                <a:lnTo>
                  <a:pt x="98748" y="88608"/>
                </a:lnTo>
                <a:cubicBezTo>
                  <a:pt x="93483" y="91046"/>
                  <a:pt x="87407" y="91046"/>
                  <a:pt x="82143" y="88608"/>
                </a:cubicBezTo>
                <a:lnTo>
                  <a:pt x="4911" y="52925"/>
                </a:lnTo>
                <a:cubicBezTo>
                  <a:pt x="1908" y="51511"/>
                  <a:pt x="0" y="48508"/>
                  <a:pt x="0" y="45223"/>
                </a:cubicBezTo>
                <a:cubicBezTo>
                  <a:pt x="0" y="41937"/>
                  <a:pt x="1908" y="38898"/>
                  <a:pt x="4911" y="37521"/>
                </a:cubicBezTo>
                <a:lnTo>
                  <a:pt x="82143" y="1837"/>
                </a:lnTo>
                <a:close/>
                <a:moveTo>
                  <a:pt x="16994" y="77161"/>
                </a:moveTo>
                <a:lnTo>
                  <a:pt x="75041" y="103977"/>
                </a:lnTo>
                <a:cubicBezTo>
                  <a:pt x="84828" y="108499"/>
                  <a:pt x="96098" y="108499"/>
                  <a:pt x="105884" y="103977"/>
                </a:cubicBezTo>
                <a:lnTo>
                  <a:pt x="163932" y="77161"/>
                </a:lnTo>
                <a:lnTo>
                  <a:pt x="175979" y="82743"/>
                </a:lnTo>
                <a:cubicBezTo>
                  <a:pt x="178982" y="84121"/>
                  <a:pt x="180890" y="87124"/>
                  <a:pt x="180890" y="90445"/>
                </a:cubicBezTo>
                <a:cubicBezTo>
                  <a:pt x="180890" y="93766"/>
                  <a:pt x="178982" y="96769"/>
                  <a:pt x="175979" y="98147"/>
                </a:cubicBezTo>
                <a:lnTo>
                  <a:pt x="98748" y="133830"/>
                </a:lnTo>
                <a:cubicBezTo>
                  <a:pt x="93483" y="136268"/>
                  <a:pt x="87407" y="136268"/>
                  <a:pt x="82143" y="133830"/>
                </a:cubicBezTo>
                <a:lnTo>
                  <a:pt x="4911" y="98147"/>
                </a:lnTo>
                <a:cubicBezTo>
                  <a:pt x="1908" y="96734"/>
                  <a:pt x="0" y="93731"/>
                  <a:pt x="0" y="90445"/>
                </a:cubicBezTo>
                <a:cubicBezTo>
                  <a:pt x="0" y="87159"/>
                  <a:pt x="1908" y="84121"/>
                  <a:pt x="4911" y="82743"/>
                </a:cubicBezTo>
                <a:lnTo>
                  <a:pt x="16958" y="77161"/>
                </a:lnTo>
                <a:close/>
                <a:moveTo>
                  <a:pt x="4911" y="127966"/>
                </a:moveTo>
                <a:lnTo>
                  <a:pt x="16958" y="122384"/>
                </a:lnTo>
                <a:lnTo>
                  <a:pt x="75006" y="149199"/>
                </a:lnTo>
                <a:cubicBezTo>
                  <a:pt x="84792" y="153721"/>
                  <a:pt x="96063" y="153721"/>
                  <a:pt x="105849" y="149199"/>
                </a:cubicBezTo>
                <a:lnTo>
                  <a:pt x="163896" y="122384"/>
                </a:lnTo>
                <a:lnTo>
                  <a:pt x="175944" y="127966"/>
                </a:lnTo>
                <a:cubicBezTo>
                  <a:pt x="178947" y="129344"/>
                  <a:pt x="180855" y="132347"/>
                  <a:pt x="180855" y="135668"/>
                </a:cubicBezTo>
                <a:cubicBezTo>
                  <a:pt x="180855" y="138989"/>
                  <a:pt x="178947" y="141992"/>
                  <a:pt x="175944" y="143370"/>
                </a:cubicBezTo>
                <a:lnTo>
                  <a:pt x="98712" y="179053"/>
                </a:lnTo>
                <a:cubicBezTo>
                  <a:pt x="93448" y="181491"/>
                  <a:pt x="87371" y="181491"/>
                  <a:pt x="82107" y="179053"/>
                </a:cubicBezTo>
                <a:lnTo>
                  <a:pt x="4911" y="143370"/>
                </a:lnTo>
                <a:cubicBezTo>
                  <a:pt x="1908" y="141956"/>
                  <a:pt x="0" y="138953"/>
                  <a:pt x="0" y="135668"/>
                </a:cubicBezTo>
                <a:cubicBezTo>
                  <a:pt x="0" y="132382"/>
                  <a:pt x="1908" y="129344"/>
                  <a:pt x="4911" y="127966"/>
                </a:cubicBezTo>
                <a:close/>
              </a:path>
            </a:pathLst>
          </a:custGeom>
          <a:solidFill>
            <a:srgbClr val="4F46E5"/>
          </a:solidFill>
          <a:ln/>
        </p:spPr>
      </p:sp>
      <p:sp>
        <p:nvSpPr>
          <p:cNvPr id="59" name="Text 57"/>
          <p:cNvSpPr/>
          <p:nvPr/>
        </p:nvSpPr>
        <p:spPr>
          <a:xfrm>
            <a:off x="8577446" y="1745591"/>
            <a:ext cx="3111312" cy="2532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24" b="1" dirty="0">
                <a:solidFill>
                  <a:srgbClr val="0F172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Shadow Elevation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8351333" y="2143549"/>
            <a:ext cx="3319335" cy="217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9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Organic, slate-tinted shadows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8351333" y="2505329"/>
            <a:ext cx="3246979" cy="1302409"/>
          </a:xfrm>
          <a:custGeom>
            <a:avLst/>
            <a:gdLst/>
            <a:ahLst/>
            <a:cxnLst/>
            <a:rect l="l" t="t" r="r" b="b"/>
            <a:pathLst>
              <a:path w="3246979" h="1302409">
                <a:moveTo>
                  <a:pt x="108530" y="0"/>
                </a:moveTo>
                <a:lnTo>
                  <a:pt x="3138449" y="0"/>
                </a:lnTo>
                <a:cubicBezTo>
                  <a:pt x="3198389" y="0"/>
                  <a:pt x="3246979" y="48590"/>
                  <a:pt x="3246979" y="108530"/>
                </a:cubicBezTo>
                <a:lnTo>
                  <a:pt x="3246979" y="1193880"/>
                </a:lnTo>
                <a:cubicBezTo>
                  <a:pt x="3246979" y="1253819"/>
                  <a:pt x="3198389" y="1302409"/>
                  <a:pt x="3138449" y="1302409"/>
                </a:cubicBezTo>
                <a:lnTo>
                  <a:pt x="108530" y="1302409"/>
                </a:lnTo>
                <a:cubicBezTo>
                  <a:pt x="48590" y="1302409"/>
                  <a:pt x="0" y="1253819"/>
                  <a:pt x="0" y="1193880"/>
                </a:cubicBezTo>
                <a:lnTo>
                  <a:pt x="0" y="108530"/>
                </a:lnTo>
                <a:cubicBezTo>
                  <a:pt x="0" y="48631"/>
                  <a:pt x="48631" y="0"/>
                  <a:pt x="108530" y="0"/>
                </a:cubicBezTo>
                <a:close/>
              </a:path>
            </a:pathLst>
          </a:custGeom>
          <a:solidFill>
            <a:srgbClr val="F8FAFC"/>
          </a:solidFill>
          <a:ln/>
        </p:spPr>
      </p:sp>
      <p:sp>
        <p:nvSpPr>
          <p:cNvPr id="62" name="Text 60"/>
          <p:cNvSpPr/>
          <p:nvPr/>
        </p:nvSpPr>
        <p:spPr>
          <a:xfrm>
            <a:off x="8496046" y="2650042"/>
            <a:ext cx="3029911" cy="217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9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Shadow-sm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8496046" y="2939466"/>
            <a:ext cx="3020866" cy="180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7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Interactive elements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8496046" y="3228890"/>
            <a:ext cx="2957555" cy="434136"/>
          </a:xfrm>
          <a:custGeom>
            <a:avLst/>
            <a:gdLst/>
            <a:ahLst/>
            <a:cxnLst/>
            <a:rect l="l" t="t" r="r" b="b"/>
            <a:pathLst>
              <a:path w="2957555" h="434136">
                <a:moveTo>
                  <a:pt x="72358" y="0"/>
                </a:moveTo>
                <a:lnTo>
                  <a:pt x="2885197" y="0"/>
                </a:lnTo>
                <a:cubicBezTo>
                  <a:pt x="2925159" y="0"/>
                  <a:pt x="2957555" y="32396"/>
                  <a:pt x="2957555" y="72358"/>
                </a:cubicBezTo>
                <a:lnTo>
                  <a:pt x="2957555" y="361779"/>
                </a:lnTo>
                <a:cubicBezTo>
                  <a:pt x="2957555" y="401741"/>
                  <a:pt x="2925159" y="434136"/>
                  <a:pt x="2885197" y="434136"/>
                </a:cubicBezTo>
                <a:lnTo>
                  <a:pt x="72358" y="434136"/>
                </a:lnTo>
                <a:cubicBezTo>
                  <a:pt x="32396" y="434136"/>
                  <a:pt x="0" y="401741"/>
                  <a:pt x="0" y="361779"/>
                </a:cubicBezTo>
                <a:lnTo>
                  <a:pt x="0" y="72358"/>
                </a:lnTo>
                <a:cubicBezTo>
                  <a:pt x="0" y="32396"/>
                  <a:pt x="32396" y="0"/>
                  <a:pt x="72358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8089" dist="9045" dir="5400000">
              <a:srgbClr val="0f172a">
                <a:alpha val="5098"/>
              </a:srgbClr>
            </a:outerShdw>
          </a:effectLst>
        </p:spPr>
      </p:sp>
      <p:sp>
        <p:nvSpPr>
          <p:cNvPr id="65" name="Shape 63"/>
          <p:cNvSpPr/>
          <p:nvPr/>
        </p:nvSpPr>
        <p:spPr>
          <a:xfrm>
            <a:off x="8351333" y="3916273"/>
            <a:ext cx="3246979" cy="1302409"/>
          </a:xfrm>
          <a:custGeom>
            <a:avLst/>
            <a:gdLst/>
            <a:ahLst/>
            <a:cxnLst/>
            <a:rect l="l" t="t" r="r" b="b"/>
            <a:pathLst>
              <a:path w="3246979" h="1302409">
                <a:moveTo>
                  <a:pt x="108530" y="0"/>
                </a:moveTo>
                <a:lnTo>
                  <a:pt x="3138449" y="0"/>
                </a:lnTo>
                <a:cubicBezTo>
                  <a:pt x="3198389" y="0"/>
                  <a:pt x="3246979" y="48590"/>
                  <a:pt x="3246979" y="108530"/>
                </a:cubicBezTo>
                <a:lnTo>
                  <a:pt x="3246979" y="1193880"/>
                </a:lnTo>
                <a:cubicBezTo>
                  <a:pt x="3246979" y="1253819"/>
                  <a:pt x="3198389" y="1302409"/>
                  <a:pt x="3138449" y="1302409"/>
                </a:cubicBezTo>
                <a:lnTo>
                  <a:pt x="108530" y="1302409"/>
                </a:lnTo>
                <a:cubicBezTo>
                  <a:pt x="48590" y="1302409"/>
                  <a:pt x="0" y="1253819"/>
                  <a:pt x="0" y="1193880"/>
                </a:cubicBezTo>
                <a:lnTo>
                  <a:pt x="0" y="108530"/>
                </a:lnTo>
                <a:cubicBezTo>
                  <a:pt x="0" y="48631"/>
                  <a:pt x="48631" y="0"/>
                  <a:pt x="108530" y="0"/>
                </a:cubicBezTo>
                <a:close/>
              </a:path>
            </a:pathLst>
          </a:custGeom>
          <a:solidFill>
            <a:srgbClr val="F8FAFC"/>
          </a:solidFill>
          <a:ln/>
        </p:spPr>
      </p:sp>
      <p:sp>
        <p:nvSpPr>
          <p:cNvPr id="66" name="Text 64"/>
          <p:cNvSpPr/>
          <p:nvPr/>
        </p:nvSpPr>
        <p:spPr>
          <a:xfrm>
            <a:off x="8496046" y="4060985"/>
            <a:ext cx="3029911" cy="217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9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Shadow-md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8496046" y="4350409"/>
            <a:ext cx="3020866" cy="180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7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Dropdowns, hover states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8496046" y="4639834"/>
            <a:ext cx="2957555" cy="434136"/>
          </a:xfrm>
          <a:custGeom>
            <a:avLst/>
            <a:gdLst/>
            <a:ahLst/>
            <a:cxnLst/>
            <a:rect l="l" t="t" r="r" b="b"/>
            <a:pathLst>
              <a:path w="2957555" h="434136">
                <a:moveTo>
                  <a:pt x="72358" y="0"/>
                </a:moveTo>
                <a:lnTo>
                  <a:pt x="2885197" y="0"/>
                </a:lnTo>
                <a:cubicBezTo>
                  <a:pt x="2925159" y="0"/>
                  <a:pt x="2957555" y="32396"/>
                  <a:pt x="2957555" y="72358"/>
                </a:cubicBezTo>
                <a:lnTo>
                  <a:pt x="2957555" y="361779"/>
                </a:lnTo>
                <a:cubicBezTo>
                  <a:pt x="2957555" y="401741"/>
                  <a:pt x="2925159" y="434136"/>
                  <a:pt x="2885197" y="434136"/>
                </a:cubicBezTo>
                <a:lnTo>
                  <a:pt x="72358" y="434136"/>
                </a:lnTo>
                <a:cubicBezTo>
                  <a:pt x="32396" y="434136"/>
                  <a:pt x="0" y="401741"/>
                  <a:pt x="0" y="361779"/>
                </a:cubicBezTo>
                <a:lnTo>
                  <a:pt x="0" y="72358"/>
                </a:lnTo>
                <a:cubicBezTo>
                  <a:pt x="0" y="32396"/>
                  <a:pt x="32396" y="0"/>
                  <a:pt x="72358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4267" dist="36178" dir="5400000">
              <a:srgbClr val="0f172a">
                <a:alpha val="10196"/>
              </a:srgbClr>
            </a:outerShdw>
          </a:effectLst>
        </p:spPr>
      </p:sp>
      <p:sp>
        <p:nvSpPr>
          <p:cNvPr id="69" name="Shape 67"/>
          <p:cNvSpPr/>
          <p:nvPr/>
        </p:nvSpPr>
        <p:spPr>
          <a:xfrm>
            <a:off x="8351333" y="5327217"/>
            <a:ext cx="3246979" cy="1302409"/>
          </a:xfrm>
          <a:custGeom>
            <a:avLst/>
            <a:gdLst/>
            <a:ahLst/>
            <a:cxnLst/>
            <a:rect l="l" t="t" r="r" b="b"/>
            <a:pathLst>
              <a:path w="3246979" h="1302409">
                <a:moveTo>
                  <a:pt x="108530" y="0"/>
                </a:moveTo>
                <a:lnTo>
                  <a:pt x="3138449" y="0"/>
                </a:lnTo>
                <a:cubicBezTo>
                  <a:pt x="3198389" y="0"/>
                  <a:pt x="3246979" y="48590"/>
                  <a:pt x="3246979" y="108530"/>
                </a:cubicBezTo>
                <a:lnTo>
                  <a:pt x="3246979" y="1193880"/>
                </a:lnTo>
                <a:cubicBezTo>
                  <a:pt x="3246979" y="1253819"/>
                  <a:pt x="3198389" y="1302409"/>
                  <a:pt x="3138449" y="1302409"/>
                </a:cubicBezTo>
                <a:lnTo>
                  <a:pt x="108530" y="1302409"/>
                </a:lnTo>
                <a:cubicBezTo>
                  <a:pt x="48590" y="1302409"/>
                  <a:pt x="0" y="1253819"/>
                  <a:pt x="0" y="1193880"/>
                </a:cubicBezTo>
                <a:lnTo>
                  <a:pt x="0" y="108530"/>
                </a:lnTo>
                <a:cubicBezTo>
                  <a:pt x="0" y="48631"/>
                  <a:pt x="48631" y="0"/>
                  <a:pt x="108530" y="0"/>
                </a:cubicBezTo>
                <a:close/>
              </a:path>
            </a:pathLst>
          </a:custGeom>
          <a:solidFill>
            <a:srgbClr val="F8FAFC"/>
          </a:solidFill>
          <a:ln/>
        </p:spPr>
      </p:sp>
      <p:sp>
        <p:nvSpPr>
          <p:cNvPr id="70" name="Text 68"/>
          <p:cNvSpPr/>
          <p:nvPr/>
        </p:nvSpPr>
        <p:spPr>
          <a:xfrm>
            <a:off x="8496046" y="5471929"/>
            <a:ext cx="3029911" cy="217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9" b="1" dirty="0">
                <a:solidFill>
                  <a:srgbClr val="0F172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Shadow-lg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8496046" y="5761353"/>
            <a:ext cx="3020866" cy="180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7" dirty="0">
                <a:solidFill>
                  <a:srgbClr val="0F172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Modals, overlays</a:t>
            </a:r>
            <a:endParaRPr lang="en-US" sz="1600" dirty="0"/>
          </a:p>
        </p:txBody>
      </p:sp>
      <p:sp>
        <p:nvSpPr>
          <p:cNvPr id="72" name="Shape 70"/>
          <p:cNvSpPr/>
          <p:nvPr/>
        </p:nvSpPr>
        <p:spPr>
          <a:xfrm>
            <a:off x="8496046" y="6050777"/>
            <a:ext cx="2957555" cy="434136"/>
          </a:xfrm>
          <a:custGeom>
            <a:avLst/>
            <a:gdLst/>
            <a:ahLst/>
            <a:cxnLst/>
            <a:rect l="l" t="t" r="r" b="b"/>
            <a:pathLst>
              <a:path w="2957555" h="434136">
                <a:moveTo>
                  <a:pt x="72358" y="0"/>
                </a:moveTo>
                <a:lnTo>
                  <a:pt x="2885197" y="0"/>
                </a:lnTo>
                <a:cubicBezTo>
                  <a:pt x="2925159" y="0"/>
                  <a:pt x="2957555" y="32396"/>
                  <a:pt x="2957555" y="72358"/>
                </a:cubicBezTo>
                <a:lnTo>
                  <a:pt x="2957555" y="361779"/>
                </a:lnTo>
                <a:cubicBezTo>
                  <a:pt x="2957555" y="401741"/>
                  <a:pt x="2925159" y="434136"/>
                  <a:pt x="2885197" y="434136"/>
                </a:cubicBezTo>
                <a:lnTo>
                  <a:pt x="72358" y="434136"/>
                </a:lnTo>
                <a:cubicBezTo>
                  <a:pt x="32396" y="434136"/>
                  <a:pt x="0" y="401741"/>
                  <a:pt x="0" y="361779"/>
                </a:cubicBezTo>
                <a:lnTo>
                  <a:pt x="0" y="72358"/>
                </a:lnTo>
                <a:cubicBezTo>
                  <a:pt x="0" y="32396"/>
                  <a:pt x="32396" y="0"/>
                  <a:pt x="72358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135668" dist="90445" dir="5400000">
              <a:srgbClr val="0f172a">
                <a:alpha val="10196"/>
              </a:srgbClr>
            </a:outerShdw>
          </a:effectLst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Brand Guidelines</dc:title>
  <dc:subject>Brand Guidelines</dc:subject>
  <dc:creator>Kimi</dc:creator>
  <cp:lastModifiedBy>Kimi</cp:lastModifiedBy>
  <cp:revision>1</cp:revision>
  <dcterms:created xsi:type="dcterms:W3CDTF">2026-02-24T16:51:31Z</dcterms:created>
  <dcterms:modified xsi:type="dcterms:W3CDTF">2026-02-24T16:51:31Z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{"Label":"Brand Guidelines","ContentProducer":"001191110108MACG2KBH8F10000","ProduceID":"19c9083f-9782-8081-8000-0000ecc4e19d","ReservedCode1":"","ContentPropagator":"001191110108MACG2KBH8F20000","PropagateID":"19c9083f-9782-8081-8000-0000ecc4e19d","ReservedCode2":""}</vt:lpwstr>
  </property>
</Properties>
</file>